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tags/tag8.xml" ContentType="application/vnd.openxmlformats-officedocument.presentationml.tags+xml"/>
  <Override PartName="/ppt/notesSlides/notesSlide3.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406" r:id="rId2"/>
    <p:sldId id="394" r:id="rId3"/>
    <p:sldId id="395" r:id="rId4"/>
    <p:sldId id="396" r:id="rId5"/>
    <p:sldId id="397" r:id="rId6"/>
    <p:sldId id="398" r:id="rId7"/>
    <p:sldId id="399" r:id="rId8"/>
    <p:sldId id="400" r:id="rId9"/>
    <p:sldId id="401" r:id="rId10"/>
    <p:sldId id="402" r:id="rId11"/>
    <p:sldId id="403" r:id="rId12"/>
    <p:sldId id="404" r:id="rId13"/>
    <p:sldId id="418" r:id="rId14"/>
    <p:sldId id="419"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84">
          <p15:clr>
            <a:srgbClr val="A4A3A4"/>
          </p15:clr>
        </p15:guide>
        <p15:guide id="2" pos="6323">
          <p15:clr>
            <a:srgbClr val="A4A3A4"/>
          </p15:clr>
        </p15:guide>
        <p15:guide id="3" pos="3807">
          <p15:clr>
            <a:srgbClr val="A4A3A4"/>
          </p15:clr>
        </p15:guide>
        <p15:guide id="4" orient="horz" pos="2294">
          <p15:clr>
            <a:srgbClr val="A4A3A4"/>
          </p15:clr>
        </p15:guide>
        <p15:guide id="5" pos="14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0F73EE"/>
    <a:srgbClr val="002060"/>
    <a:srgbClr val="1F4E79"/>
    <a:srgbClr val="BDD7EE"/>
    <a:srgbClr val="E3E0F7"/>
    <a:srgbClr val="C1E8F9"/>
    <a:srgbClr val="C0E2F9"/>
    <a:srgbClr val="F2F2F2"/>
    <a:srgbClr val="E3C9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25" autoAdjust="0"/>
    <p:restoredTop sz="77447" autoAdjust="0"/>
  </p:normalViewPr>
  <p:slideViewPr>
    <p:cSldViewPr snapToGrid="0" showGuides="1">
      <p:cViewPr varScale="1">
        <p:scale>
          <a:sx n="80" d="100"/>
          <a:sy n="80" d="100"/>
        </p:scale>
        <p:origin x="1062" y="66"/>
      </p:cViewPr>
      <p:guideLst>
        <p:guide orient="horz" pos="2084"/>
        <p:guide pos="6323"/>
        <p:guide pos="3807"/>
        <p:guide orient="horz" pos="2294"/>
        <p:guide pos="1440"/>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t>2020/4/1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t>‹#›</a:t>
            </a:fld>
            <a:endParaRPr lang="zh-CN" altLang="en-US"/>
          </a:p>
        </p:txBody>
      </p:sp>
    </p:spTree>
    <p:extLst>
      <p:ext uri="{BB962C8B-B14F-4D97-AF65-F5344CB8AC3E}">
        <p14:creationId xmlns:p14="http://schemas.microsoft.com/office/powerpoint/2010/main" val="248574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a:t>
            </a:fld>
            <a:endParaRPr lang="zh-CN" altLang="en-US"/>
          </a:p>
        </p:txBody>
      </p:sp>
    </p:spTree>
    <p:extLst>
      <p:ext uri="{BB962C8B-B14F-4D97-AF65-F5344CB8AC3E}">
        <p14:creationId xmlns:p14="http://schemas.microsoft.com/office/powerpoint/2010/main" val="1465308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10</a:t>
            </a:fld>
            <a:endParaRPr lang="zh-CN" altLang="en-US"/>
          </a:p>
        </p:txBody>
      </p:sp>
    </p:spTree>
    <p:extLst>
      <p:ext uri="{BB962C8B-B14F-4D97-AF65-F5344CB8AC3E}">
        <p14:creationId xmlns:p14="http://schemas.microsoft.com/office/powerpoint/2010/main" val="42391532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716797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Master" Target="../slideMasters/slideMaster1.xml"/><Relationship Id="rId5" Type="http://schemas.openxmlformats.org/officeDocument/2006/relationships/tags" Target="../tags/tag5.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2020/4/1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2020/4/1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2020/4/1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2020/4/1</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2020/4/1</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2020/4/1</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2020/4/1</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2020/4/1</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2020/4/1</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14.xml.rels><?xml version="1.0" encoding="UTF-8" standalone="yes"?>
<Relationships xmlns="http://schemas.openxmlformats.org/package/2006/relationships"><Relationship Id="rId8" Type="http://schemas.openxmlformats.org/officeDocument/2006/relationships/tags" Target="../tags/tag16.xml"/><Relationship Id="rId3" Type="http://schemas.openxmlformats.org/officeDocument/2006/relationships/tags" Target="../tags/tag11.xml"/><Relationship Id="rId7" Type="http://schemas.openxmlformats.org/officeDocument/2006/relationships/tags" Target="../tags/tag15.xml"/><Relationship Id="rId12" Type="http://schemas.openxmlformats.org/officeDocument/2006/relationships/image" Target="../media/image5.tmp"/><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tags" Target="../tags/tag14.xml"/><Relationship Id="rId11" Type="http://schemas.openxmlformats.org/officeDocument/2006/relationships/slideLayout" Target="../slideLayouts/slideLayout7.xml"/><Relationship Id="rId5" Type="http://schemas.openxmlformats.org/officeDocument/2006/relationships/tags" Target="../tags/tag13.xml"/><Relationship Id="rId10" Type="http://schemas.openxmlformats.org/officeDocument/2006/relationships/tags" Target="../tags/tag18.xml"/><Relationship Id="rId4" Type="http://schemas.openxmlformats.org/officeDocument/2006/relationships/tags" Target="../tags/tag12.xml"/><Relationship Id="rId9" Type="http://schemas.openxmlformats.org/officeDocument/2006/relationships/tags" Target="../tags/tag1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p:cNvSpPr/>
          <p:nvPr/>
        </p:nvSpPr>
        <p:spPr>
          <a:xfrm>
            <a:off x="4828858" y="3308866"/>
            <a:ext cx="6496867" cy="1097459"/>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4000" dirty="0">
                <a:solidFill>
                  <a:srgbClr val="002060"/>
                </a:solidFill>
                <a:latin typeface="+mj-lt"/>
                <a:ea typeface="思源黑体 CN Heavy" panose="020B0A00000000000000" pitchFamily="34" charset="-122"/>
                <a:cs typeface="+mn-ea"/>
                <a:sym typeface="+mn-lt"/>
              </a:rPr>
              <a:t>MP3音频的编码与解码</a:t>
            </a:r>
          </a:p>
        </p:txBody>
      </p:sp>
      <p:grpSp>
        <p:nvGrpSpPr>
          <p:cNvPr id="7" name="组合 6"/>
          <p:cNvGrpSpPr/>
          <p:nvPr/>
        </p:nvGrpSpPr>
        <p:grpSpPr>
          <a:xfrm flipH="1">
            <a:off x="1645005" y="3787822"/>
            <a:ext cx="3183854" cy="139546"/>
            <a:chOff x="5803418" y="4388994"/>
            <a:chExt cx="3183854" cy="139546"/>
          </a:xfrm>
        </p:grpSpPr>
        <p:cxnSp>
          <p:nvCxnSpPr>
            <p:cNvPr id="5" name="直接连接符 4"/>
            <p:cNvCxnSpPr>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94582" y="460416"/>
            <a:ext cx="5994758" cy="1109044"/>
            <a:chOff x="3279913" y="488294"/>
            <a:chExt cx="5994758" cy="1109044"/>
          </a:xfrm>
        </p:grpSpPr>
        <p:grpSp>
          <p:nvGrpSpPr>
            <p:cNvPr id="3" name="组合 2"/>
            <p:cNvGrpSpPr/>
            <p:nvPr/>
          </p:nvGrpSpPr>
          <p:grpSpPr>
            <a:xfrm>
              <a:off x="3279913" y="909457"/>
              <a:ext cx="5994758" cy="687881"/>
              <a:chOff x="3279913" y="909457"/>
              <a:chExt cx="5994758" cy="687881"/>
            </a:xfrm>
          </p:grpSpPr>
          <p:sp>
            <p:nvSpPr>
              <p:cNvPr id="157" name="矩形: 圆角 156"/>
              <p:cNvSpPr/>
              <p:nvPr/>
            </p:nvSpPr>
            <p:spPr>
              <a:xfrm>
                <a:off x="3279913" y="909457"/>
                <a:ext cx="599475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58" name="文本框 157"/>
              <p:cNvSpPr txBox="1"/>
              <p:nvPr/>
            </p:nvSpPr>
            <p:spPr>
              <a:xfrm>
                <a:off x="5371035" y="1032190"/>
                <a:ext cx="2624436" cy="535531"/>
              </a:xfrm>
              <a:prstGeom prst="rect">
                <a:avLst/>
              </a:prstGeom>
              <a:noFill/>
            </p:spPr>
            <p:txBody>
              <a:bodyPr wrap="none" rtlCol="0" anchor="t">
                <a:spAutoFit/>
              </a:bodyPr>
              <a:lstStyle/>
              <a:p>
                <a:pPr lvl="0" fontAlgn="base">
                  <a:lnSpc>
                    <a:spcPct val="90000"/>
                  </a:lnSpc>
                  <a:spcBef>
                    <a:spcPts val="1000"/>
                  </a:spcBef>
                  <a:spcAft>
                    <a:spcPct val="0"/>
                  </a:spcAft>
                  <a:defRPr/>
                </a:pPr>
                <a:r>
                  <a:rPr lang="en-US" altLang="zh-CN" sz="3200" dirty="0">
                    <a:solidFill>
                      <a:schemeClr val="bg1"/>
                    </a:solidFill>
                    <a:effectLst>
                      <a:outerShdw blurRad="38100" dist="38100" dir="2700000" algn="tl">
                        <a:srgbClr val="000000">
                          <a:alpha val="43137"/>
                        </a:srgbClr>
                      </a:outerShdw>
                    </a:effectLst>
                    <a:latin typeface="+mj-lt"/>
                    <a:ea typeface="思源黑体 CN Heavy" panose="020B0A00000000000000" pitchFamily="34" charset="-122"/>
                    <a:sym typeface="+mn-ea"/>
                  </a:rPr>
                  <a:t>MP3</a:t>
                </a:r>
                <a:r>
                  <a:rPr lang="zh-CN" altLang="en-US" sz="3200" dirty="0">
                    <a:solidFill>
                      <a:schemeClr val="bg1"/>
                    </a:solidFill>
                    <a:effectLst>
                      <a:outerShdw blurRad="38100" dist="38100" dir="2700000" algn="tl">
                        <a:srgbClr val="000000">
                          <a:alpha val="43137"/>
                        </a:srgbClr>
                      </a:outerShdw>
                    </a:effectLst>
                    <a:latin typeface="+mj-lt"/>
                    <a:ea typeface="思源黑体 CN Heavy" panose="020B0A00000000000000" pitchFamily="34" charset="-122"/>
                    <a:sym typeface="+mn-ea"/>
                  </a:rPr>
                  <a:t>解码算法</a:t>
                </a:r>
                <a:endPar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endParaRPr>
              </a:p>
            </p:txBody>
          </p:sp>
        </p:grpSp>
        <p:grpSp>
          <p:nvGrpSpPr>
            <p:cNvPr id="4"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5"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45"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6"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59" name="组合 158"/>
          <p:cNvGrpSpPr/>
          <p:nvPr/>
        </p:nvGrpSpPr>
        <p:grpSpPr>
          <a:xfrm>
            <a:off x="715098" y="3230800"/>
            <a:ext cx="764062" cy="1960943"/>
            <a:chOff x="3568664" y="2523257"/>
            <a:chExt cx="838868" cy="1391901"/>
          </a:xfrm>
        </p:grpSpPr>
        <p:sp>
          <p:nvSpPr>
            <p:cNvPr id="160" name="矩形: 圆角 159"/>
            <p:cNvSpPr/>
            <p:nvPr/>
          </p:nvSpPr>
          <p:spPr>
            <a:xfrm>
              <a:off x="3568664" y="2523257"/>
              <a:ext cx="838868" cy="1391901"/>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61" name="文本框 160"/>
            <p:cNvSpPr txBox="1"/>
            <p:nvPr/>
          </p:nvSpPr>
          <p:spPr>
            <a:xfrm>
              <a:off x="3730438" y="2946128"/>
              <a:ext cx="505960" cy="546159"/>
            </a:xfrm>
            <a:prstGeom prst="rect">
              <a:avLst/>
            </a:prstGeom>
            <a:noFill/>
          </p:spPr>
          <p:txBody>
            <a:bodyPr wrap="square" rtlCol="0">
              <a:spAutoFit/>
            </a:bodyPr>
            <a:lstStyle/>
            <a:p>
              <a:r>
                <a:rPr lang="zh-CN" altLang="en-US" sz="2200" dirty="0"/>
                <a:t>开始</a:t>
              </a:r>
            </a:p>
          </p:txBody>
        </p:sp>
      </p:grpSp>
      <p:cxnSp>
        <p:nvCxnSpPr>
          <p:cNvPr id="163" name="直接箭头连接符 162"/>
          <p:cNvCxnSpPr/>
          <p:nvPr/>
        </p:nvCxnSpPr>
        <p:spPr>
          <a:xfrm>
            <a:off x="1532576" y="4091305"/>
            <a:ext cx="784046" cy="0"/>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sp>
        <p:nvSpPr>
          <p:cNvPr id="170" name="文本框 169"/>
          <p:cNvSpPr txBox="1"/>
          <p:nvPr/>
        </p:nvSpPr>
        <p:spPr>
          <a:xfrm>
            <a:off x="1561386" y="2007433"/>
            <a:ext cx="633351" cy="2031325"/>
          </a:xfrm>
          <a:prstGeom prst="rect">
            <a:avLst/>
          </a:prstGeom>
          <a:noFill/>
        </p:spPr>
        <p:txBody>
          <a:bodyPr wrap="square" rtlCol="0">
            <a:spAutoFit/>
          </a:bodyPr>
          <a:lstStyle/>
          <a:p>
            <a:pPr algn="ctr"/>
            <a:r>
              <a:rPr lang="zh-CN" altLang="en-US" dirty="0"/>
              <a:t>标准</a:t>
            </a:r>
            <a:endParaRPr lang="en-US" altLang="zh-CN" dirty="0"/>
          </a:p>
          <a:p>
            <a:pPr algn="ctr"/>
            <a:r>
              <a:rPr lang="zh-CN" altLang="en-US" dirty="0"/>
              <a:t>比特流</a:t>
            </a:r>
            <a:endParaRPr lang="en-US" altLang="zh-CN" dirty="0"/>
          </a:p>
          <a:p>
            <a:pPr algn="ctr"/>
            <a:r>
              <a:rPr lang="zh-CN" altLang="en-US" dirty="0"/>
              <a:t>输入</a:t>
            </a:r>
          </a:p>
        </p:txBody>
      </p:sp>
      <p:grpSp>
        <p:nvGrpSpPr>
          <p:cNvPr id="173" name="组合 172"/>
          <p:cNvGrpSpPr/>
          <p:nvPr/>
        </p:nvGrpSpPr>
        <p:grpSpPr>
          <a:xfrm>
            <a:off x="2344274" y="2273552"/>
            <a:ext cx="870999" cy="3530425"/>
            <a:chOff x="-291237" y="2538706"/>
            <a:chExt cx="1642832" cy="2042233"/>
          </a:xfrm>
        </p:grpSpPr>
        <p:sp>
          <p:nvSpPr>
            <p:cNvPr id="174" name="矩形: 圆角 173"/>
            <p:cNvSpPr/>
            <p:nvPr/>
          </p:nvSpPr>
          <p:spPr>
            <a:xfrm>
              <a:off x="-291237" y="2538706"/>
              <a:ext cx="1441133" cy="204223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75" name="文本框 174"/>
            <p:cNvSpPr txBox="1"/>
            <p:nvPr/>
          </p:nvSpPr>
          <p:spPr>
            <a:xfrm>
              <a:off x="35442" y="2569104"/>
              <a:ext cx="1316153" cy="2011835"/>
            </a:xfrm>
            <a:prstGeom prst="rect">
              <a:avLst/>
            </a:prstGeom>
            <a:noFill/>
          </p:spPr>
          <p:txBody>
            <a:bodyPr wrap="square" rtlCol="0">
              <a:spAutoFit/>
            </a:bodyPr>
            <a:lstStyle/>
            <a:p>
              <a:r>
                <a:rPr lang="zh-CN" altLang="en-US" sz="2200" dirty="0"/>
                <a:t>比特流按帧解位并延迟</a:t>
              </a:r>
            </a:p>
          </p:txBody>
        </p:sp>
      </p:grpSp>
      <p:grpSp>
        <p:nvGrpSpPr>
          <p:cNvPr id="184" name="组合 183"/>
          <p:cNvGrpSpPr/>
          <p:nvPr/>
        </p:nvGrpSpPr>
        <p:grpSpPr>
          <a:xfrm>
            <a:off x="3973450" y="2273550"/>
            <a:ext cx="764062" cy="4093880"/>
            <a:chOff x="-291237" y="2538707"/>
            <a:chExt cx="1441133" cy="1315385"/>
          </a:xfrm>
        </p:grpSpPr>
        <p:sp>
          <p:nvSpPr>
            <p:cNvPr id="185" name="矩形: 圆角 184"/>
            <p:cNvSpPr/>
            <p:nvPr/>
          </p:nvSpPr>
          <p:spPr>
            <a:xfrm>
              <a:off x="-291237" y="2538707"/>
              <a:ext cx="1441133" cy="1134341"/>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86" name="文本框 185"/>
            <p:cNvSpPr txBox="1"/>
            <p:nvPr/>
          </p:nvSpPr>
          <p:spPr>
            <a:xfrm>
              <a:off x="-3087" y="2821469"/>
              <a:ext cx="883554" cy="1032623"/>
            </a:xfrm>
            <a:prstGeom prst="rect">
              <a:avLst/>
            </a:prstGeom>
            <a:noFill/>
          </p:spPr>
          <p:txBody>
            <a:bodyPr wrap="square" rtlCol="0">
              <a:spAutoFit/>
            </a:bodyPr>
            <a:lstStyle/>
            <a:p>
              <a:pPr algn="ctr"/>
              <a:r>
                <a:rPr lang="zh-CN" altLang="en-US" sz="2200" dirty="0"/>
                <a:t>哈夫曼</a:t>
              </a:r>
              <a:endParaRPr lang="en-US" altLang="zh-CN" sz="2200" dirty="0"/>
            </a:p>
            <a:p>
              <a:pPr algn="ctr"/>
              <a:r>
                <a:rPr lang="zh-CN" altLang="en-US" sz="2200" dirty="0"/>
                <a:t>解码</a:t>
              </a:r>
            </a:p>
          </p:txBody>
        </p:sp>
      </p:grpSp>
      <p:grpSp>
        <p:nvGrpSpPr>
          <p:cNvPr id="187" name="组合 186"/>
          <p:cNvGrpSpPr/>
          <p:nvPr/>
        </p:nvGrpSpPr>
        <p:grpSpPr>
          <a:xfrm>
            <a:off x="5602626" y="2273550"/>
            <a:ext cx="764062" cy="3530417"/>
            <a:chOff x="-291237" y="2538707"/>
            <a:chExt cx="1441133" cy="1119400"/>
          </a:xfrm>
        </p:grpSpPr>
        <p:sp>
          <p:nvSpPr>
            <p:cNvPr id="188" name="矩形: 圆角 187"/>
            <p:cNvSpPr/>
            <p:nvPr/>
          </p:nvSpPr>
          <p:spPr>
            <a:xfrm>
              <a:off x="-291237" y="2538707"/>
              <a:ext cx="1441133" cy="111940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89" name="文本框 188"/>
            <p:cNvSpPr txBox="1"/>
            <p:nvPr/>
          </p:nvSpPr>
          <p:spPr>
            <a:xfrm>
              <a:off x="-128983" y="2709301"/>
              <a:ext cx="984836" cy="780701"/>
            </a:xfrm>
            <a:prstGeom prst="rect">
              <a:avLst/>
            </a:prstGeom>
            <a:noFill/>
          </p:spPr>
          <p:txBody>
            <a:bodyPr wrap="square" rtlCol="0">
              <a:spAutoFit/>
            </a:bodyPr>
            <a:lstStyle/>
            <a:p>
              <a:pPr algn="ctr"/>
              <a:r>
                <a:rPr lang="zh-CN" altLang="en-US" sz="2200" dirty="0"/>
                <a:t>频增值的逆量化</a:t>
              </a:r>
            </a:p>
          </p:txBody>
        </p:sp>
      </p:grpSp>
      <p:grpSp>
        <p:nvGrpSpPr>
          <p:cNvPr id="190" name="组合 189"/>
          <p:cNvGrpSpPr/>
          <p:nvPr/>
        </p:nvGrpSpPr>
        <p:grpSpPr>
          <a:xfrm>
            <a:off x="7231802" y="2326100"/>
            <a:ext cx="764063" cy="3530411"/>
            <a:chOff x="-291237" y="2538706"/>
            <a:chExt cx="1441133" cy="2042225"/>
          </a:xfrm>
        </p:grpSpPr>
        <p:sp>
          <p:nvSpPr>
            <p:cNvPr id="191" name="矩形: 圆角 190"/>
            <p:cNvSpPr/>
            <p:nvPr/>
          </p:nvSpPr>
          <p:spPr>
            <a:xfrm>
              <a:off x="-291237" y="2538706"/>
              <a:ext cx="1441133" cy="2042225"/>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92" name="文本框 191"/>
            <p:cNvSpPr txBox="1"/>
            <p:nvPr/>
          </p:nvSpPr>
          <p:spPr>
            <a:xfrm>
              <a:off x="46041" y="2820982"/>
              <a:ext cx="741587" cy="1495523"/>
            </a:xfrm>
            <a:prstGeom prst="rect">
              <a:avLst/>
            </a:prstGeom>
            <a:noFill/>
          </p:spPr>
          <p:txBody>
            <a:bodyPr wrap="square" rtlCol="0">
              <a:spAutoFit/>
            </a:bodyPr>
            <a:lstStyle/>
            <a:p>
              <a:r>
                <a:rPr lang="en-US" altLang="zh-CN" sz="2400" dirty="0">
                  <a:solidFill>
                    <a:schemeClr val="tx1">
                      <a:lumMod val="85000"/>
                      <a:lumOff val="15000"/>
                    </a:schemeClr>
                  </a:solidFill>
                  <a:cs typeface="+mn-ea"/>
                </a:rPr>
                <a:t>MD</a:t>
              </a:r>
            </a:p>
            <a:p>
              <a:r>
                <a:rPr lang="en-US" altLang="zh-CN" sz="2400" dirty="0">
                  <a:solidFill>
                    <a:schemeClr val="tx1">
                      <a:lumMod val="85000"/>
                      <a:lumOff val="15000"/>
                    </a:schemeClr>
                  </a:solidFill>
                  <a:cs typeface="+mn-ea"/>
                </a:rPr>
                <a:t>CT</a:t>
              </a:r>
            </a:p>
            <a:p>
              <a:r>
                <a:rPr lang="zh-CN" altLang="en-US" sz="2200" dirty="0"/>
                <a:t>逆</a:t>
              </a:r>
              <a:endParaRPr lang="en-US" altLang="zh-CN" sz="2200" dirty="0"/>
            </a:p>
            <a:p>
              <a:r>
                <a:rPr lang="zh-CN" altLang="en-US" sz="2200" dirty="0"/>
                <a:t>变换</a:t>
              </a:r>
            </a:p>
          </p:txBody>
        </p:sp>
      </p:grpSp>
      <p:grpSp>
        <p:nvGrpSpPr>
          <p:cNvPr id="193" name="组合 192"/>
          <p:cNvGrpSpPr/>
          <p:nvPr/>
        </p:nvGrpSpPr>
        <p:grpSpPr>
          <a:xfrm>
            <a:off x="8860979" y="2276044"/>
            <a:ext cx="764062" cy="3580458"/>
            <a:chOff x="-291238" y="2538706"/>
            <a:chExt cx="1441133" cy="2071176"/>
          </a:xfrm>
        </p:grpSpPr>
        <p:sp>
          <p:nvSpPr>
            <p:cNvPr id="194" name="矩形: 圆角 193"/>
            <p:cNvSpPr/>
            <p:nvPr/>
          </p:nvSpPr>
          <p:spPr>
            <a:xfrm>
              <a:off x="-291238" y="2538706"/>
              <a:ext cx="1441133" cy="2071176"/>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95" name="文本框 194"/>
            <p:cNvSpPr txBox="1"/>
            <p:nvPr/>
          </p:nvSpPr>
          <p:spPr>
            <a:xfrm>
              <a:off x="189888" y="3014365"/>
              <a:ext cx="478881" cy="1032624"/>
            </a:xfrm>
            <a:prstGeom prst="rect">
              <a:avLst/>
            </a:prstGeom>
            <a:noFill/>
          </p:spPr>
          <p:txBody>
            <a:bodyPr wrap="square" rtlCol="0">
              <a:spAutoFit/>
            </a:bodyPr>
            <a:lstStyle/>
            <a:p>
              <a:pPr algn="ctr"/>
              <a:r>
                <a:rPr lang="zh-CN" altLang="en-US" sz="2200" dirty="0"/>
                <a:t>合成</a:t>
              </a:r>
              <a:endParaRPr lang="en-US" altLang="zh-CN" sz="2200" dirty="0"/>
            </a:p>
            <a:p>
              <a:pPr algn="ctr"/>
              <a:r>
                <a:rPr lang="zh-CN" altLang="en-US" sz="2200" dirty="0"/>
                <a:t>滤波</a:t>
              </a:r>
              <a:endParaRPr lang="en-US" altLang="zh-CN" sz="2200" dirty="0"/>
            </a:p>
            <a:p>
              <a:pPr algn="ctr"/>
              <a:r>
                <a:rPr lang="zh-CN" altLang="en-US" sz="2200" dirty="0"/>
                <a:t>器</a:t>
              </a:r>
            </a:p>
          </p:txBody>
        </p:sp>
      </p:grpSp>
      <p:grpSp>
        <p:nvGrpSpPr>
          <p:cNvPr id="196" name="组合 195"/>
          <p:cNvGrpSpPr/>
          <p:nvPr/>
        </p:nvGrpSpPr>
        <p:grpSpPr>
          <a:xfrm>
            <a:off x="10490156" y="3231171"/>
            <a:ext cx="764062" cy="1901164"/>
            <a:chOff x="3568664" y="2523257"/>
            <a:chExt cx="838868" cy="1391901"/>
          </a:xfrm>
        </p:grpSpPr>
        <p:sp>
          <p:nvSpPr>
            <p:cNvPr id="197" name="矩形: 圆角 196"/>
            <p:cNvSpPr/>
            <p:nvPr/>
          </p:nvSpPr>
          <p:spPr>
            <a:xfrm>
              <a:off x="3568664" y="2523257"/>
              <a:ext cx="838868" cy="1391901"/>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98" name="文本框 197"/>
            <p:cNvSpPr txBox="1"/>
            <p:nvPr/>
          </p:nvSpPr>
          <p:spPr>
            <a:xfrm>
              <a:off x="3721686" y="2946128"/>
              <a:ext cx="532824" cy="546159"/>
            </a:xfrm>
            <a:prstGeom prst="rect">
              <a:avLst/>
            </a:prstGeom>
            <a:noFill/>
          </p:spPr>
          <p:txBody>
            <a:bodyPr wrap="square" rtlCol="0">
              <a:spAutoFit/>
            </a:bodyPr>
            <a:lstStyle/>
            <a:p>
              <a:r>
                <a:rPr lang="zh-CN" altLang="en-US" sz="2200" dirty="0"/>
                <a:t>结束</a:t>
              </a:r>
            </a:p>
          </p:txBody>
        </p:sp>
      </p:grpSp>
      <p:cxnSp>
        <p:nvCxnSpPr>
          <p:cNvPr id="206" name="直接箭头连接符 205"/>
          <p:cNvCxnSpPr/>
          <p:nvPr/>
        </p:nvCxnSpPr>
        <p:spPr>
          <a:xfrm>
            <a:off x="3154600" y="4091305"/>
            <a:ext cx="784046" cy="0"/>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接箭头连接符 206"/>
          <p:cNvCxnSpPr/>
          <p:nvPr/>
        </p:nvCxnSpPr>
        <p:spPr>
          <a:xfrm>
            <a:off x="4818580" y="4091305"/>
            <a:ext cx="784046" cy="0"/>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接箭头连接符 207"/>
          <p:cNvCxnSpPr/>
          <p:nvPr/>
        </p:nvCxnSpPr>
        <p:spPr>
          <a:xfrm>
            <a:off x="6390606" y="4091305"/>
            <a:ext cx="784046" cy="0"/>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接箭头连接符 208"/>
          <p:cNvCxnSpPr/>
          <p:nvPr/>
        </p:nvCxnSpPr>
        <p:spPr>
          <a:xfrm>
            <a:off x="8076933" y="4091305"/>
            <a:ext cx="784046" cy="0"/>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接箭头连接符 209"/>
          <p:cNvCxnSpPr/>
          <p:nvPr/>
        </p:nvCxnSpPr>
        <p:spPr>
          <a:xfrm>
            <a:off x="9706110" y="4091305"/>
            <a:ext cx="784046" cy="0"/>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grpSp>
        <p:nvGrpSpPr>
          <p:cNvPr id="214" name="组合 213"/>
          <p:cNvGrpSpPr/>
          <p:nvPr/>
        </p:nvGrpSpPr>
        <p:grpSpPr>
          <a:xfrm>
            <a:off x="9609818" y="1782981"/>
            <a:ext cx="856086" cy="2308324"/>
            <a:chOff x="9727806" y="2185100"/>
            <a:chExt cx="856086" cy="2308324"/>
          </a:xfrm>
        </p:grpSpPr>
        <p:sp>
          <p:nvSpPr>
            <p:cNvPr id="211" name="文本框 210"/>
            <p:cNvSpPr txBox="1"/>
            <p:nvPr/>
          </p:nvSpPr>
          <p:spPr>
            <a:xfrm>
              <a:off x="9727806" y="2185100"/>
              <a:ext cx="633351" cy="2308324"/>
            </a:xfrm>
            <a:prstGeom prst="rect">
              <a:avLst/>
            </a:prstGeom>
            <a:noFill/>
          </p:spPr>
          <p:txBody>
            <a:bodyPr wrap="square" rtlCol="0">
              <a:spAutoFit/>
            </a:bodyPr>
            <a:lstStyle/>
            <a:p>
              <a:pPr algn="ctr"/>
              <a:r>
                <a:rPr lang="zh-CN" altLang="en-US" dirty="0"/>
                <a:t>重建数字音频信号</a:t>
              </a:r>
            </a:p>
          </p:txBody>
        </p:sp>
        <p:sp>
          <p:nvSpPr>
            <p:cNvPr id="213" name="文本框 212"/>
            <p:cNvSpPr txBox="1"/>
            <p:nvPr/>
          </p:nvSpPr>
          <p:spPr>
            <a:xfrm flipH="1">
              <a:off x="10124152" y="2728219"/>
              <a:ext cx="459740" cy="1641848"/>
            </a:xfrm>
            <a:prstGeom prst="rect">
              <a:avLst/>
            </a:prstGeom>
            <a:noFill/>
          </p:spPr>
          <p:txBody>
            <a:bodyPr vert="eaVert" wrap="square" rtlCol="0">
              <a:spAutoFit/>
            </a:bodyPr>
            <a:lstStyle/>
            <a:p>
              <a:r>
                <a:rPr lang="en-US" altLang="zh-CN" dirty="0"/>
                <a:t>PCM</a:t>
              </a:r>
              <a:r>
                <a:rPr lang="zh-CN" altLang="en-US" dirty="0"/>
                <a:t>信号</a:t>
              </a:r>
            </a:p>
          </p:txBody>
        </p:sp>
      </p:grpSp>
      <p:sp>
        <p:nvSpPr>
          <p:cNvPr id="215" name="文本框 214"/>
          <p:cNvSpPr txBox="1"/>
          <p:nvPr/>
        </p:nvSpPr>
        <p:spPr>
          <a:xfrm>
            <a:off x="4559581" y="5949853"/>
            <a:ext cx="2954655" cy="461665"/>
          </a:xfrm>
          <a:prstGeom prst="rect">
            <a:avLst/>
          </a:prstGeom>
          <a:noFill/>
        </p:spPr>
        <p:txBody>
          <a:bodyPr wrap="none" rtlCol="0" anchor="t">
            <a:spAutoFit/>
          </a:bodyPr>
          <a:lstStyle/>
          <a:p>
            <a:r>
              <a:rPr lang="zh-CN" altLang="en-US" sz="2400" dirty="0">
                <a:solidFill>
                  <a:srgbClr val="002060"/>
                </a:solidFill>
                <a:latin typeface="+mj-lt"/>
                <a:ea typeface="思源黑体 CN Heavy" panose="020B0A00000000000000" pitchFamily="34" charset="-122"/>
                <a:sym typeface="+mn-ea"/>
              </a:rPr>
              <a:t>解码是编码的逆过程</a:t>
            </a:r>
            <a:endParaRPr lang="zh-CN" altLang="en-US" sz="2400" dirty="0">
              <a:solidFill>
                <a:srgbClr val="002060"/>
              </a:solidFill>
              <a:latin typeface="思源黑体 CN Heavy" panose="020B0A00000000000000" pitchFamily="34" charset="-122"/>
              <a:ea typeface="思源黑体 CN Heavy" panose="020B0A00000000000000"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50"/>
                                        <p:tgtEl>
                                          <p:spTgt spid="2"/>
                                        </p:tgtEl>
                                      </p:cBhvr>
                                    </p:animEffect>
                                    <p:anim calcmode="lin" valueType="num">
                                      <p:cBhvr>
                                        <p:cTn id="8" dur="650" fill="hold"/>
                                        <p:tgtEl>
                                          <p:spTgt spid="2"/>
                                        </p:tgtEl>
                                        <p:attrNameLst>
                                          <p:attrName>ppt_x</p:attrName>
                                        </p:attrNameLst>
                                      </p:cBhvr>
                                      <p:tavLst>
                                        <p:tav tm="0">
                                          <p:val>
                                            <p:strVal val="#ppt_x"/>
                                          </p:val>
                                        </p:tav>
                                        <p:tav tm="100000">
                                          <p:val>
                                            <p:strVal val="#ppt_x"/>
                                          </p:val>
                                        </p:tav>
                                      </p:tavLst>
                                    </p:anim>
                                    <p:anim calcmode="lin" valueType="num">
                                      <p:cBhvr>
                                        <p:cTn id="9" dur="65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59"/>
                                        </p:tgtEl>
                                        <p:attrNameLst>
                                          <p:attrName>style.visibility</p:attrName>
                                        </p:attrNameLst>
                                      </p:cBhvr>
                                      <p:to>
                                        <p:strVal val="visible"/>
                                      </p:to>
                                    </p:set>
                                    <p:animEffect transition="in" filter="fade">
                                      <p:cBhvr>
                                        <p:cTn id="13" dur="500"/>
                                        <p:tgtEl>
                                          <p:spTgt spid="159"/>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170"/>
                                        </p:tgtEl>
                                        <p:attrNameLst>
                                          <p:attrName>style.visibility</p:attrName>
                                        </p:attrNameLst>
                                      </p:cBhvr>
                                      <p:to>
                                        <p:strVal val="visible"/>
                                      </p:to>
                                    </p:set>
                                    <p:animEffect transition="in" filter="fade">
                                      <p:cBhvr>
                                        <p:cTn id="17" dur="500"/>
                                        <p:tgtEl>
                                          <p:spTgt spid="170"/>
                                        </p:tgtEl>
                                      </p:cBhvr>
                                    </p:animEffect>
                                  </p:childTnLst>
                                </p:cTn>
                              </p:par>
                              <p:par>
                                <p:cTn id="18" presetID="22" presetClass="entr" presetSubtype="8" fill="hold" nodeType="withEffect">
                                  <p:stCondLst>
                                    <p:cond delay="0"/>
                                  </p:stCondLst>
                                  <p:childTnLst>
                                    <p:set>
                                      <p:cBhvr>
                                        <p:cTn id="19" dur="1" fill="hold">
                                          <p:stCondLst>
                                            <p:cond delay="0"/>
                                          </p:stCondLst>
                                        </p:cTn>
                                        <p:tgtEl>
                                          <p:spTgt spid="163"/>
                                        </p:tgtEl>
                                        <p:attrNameLst>
                                          <p:attrName>style.visibility</p:attrName>
                                        </p:attrNameLst>
                                      </p:cBhvr>
                                      <p:to>
                                        <p:strVal val="visible"/>
                                      </p:to>
                                    </p:set>
                                    <p:animEffect transition="in" filter="wipe(left)">
                                      <p:cBhvr>
                                        <p:cTn id="20" dur="500"/>
                                        <p:tgtEl>
                                          <p:spTgt spid="163"/>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173"/>
                                        </p:tgtEl>
                                        <p:attrNameLst>
                                          <p:attrName>style.visibility</p:attrName>
                                        </p:attrNameLst>
                                      </p:cBhvr>
                                      <p:to>
                                        <p:strVal val="visible"/>
                                      </p:to>
                                    </p:set>
                                    <p:animEffect transition="in" filter="fade">
                                      <p:cBhvr>
                                        <p:cTn id="24" dur="500"/>
                                        <p:tgtEl>
                                          <p:spTgt spid="173"/>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206"/>
                                        </p:tgtEl>
                                        <p:attrNameLst>
                                          <p:attrName>style.visibility</p:attrName>
                                        </p:attrNameLst>
                                      </p:cBhvr>
                                      <p:to>
                                        <p:strVal val="visible"/>
                                      </p:to>
                                    </p:set>
                                    <p:animEffect transition="in" filter="wipe(left)">
                                      <p:cBhvr>
                                        <p:cTn id="28" dur="500"/>
                                        <p:tgtEl>
                                          <p:spTgt spid="206"/>
                                        </p:tgtEl>
                                      </p:cBhvr>
                                    </p:animEffect>
                                  </p:childTnLst>
                                </p:cTn>
                              </p:par>
                            </p:childTnLst>
                          </p:cTn>
                        </p:par>
                        <p:par>
                          <p:cTn id="29" fill="hold">
                            <p:stCondLst>
                              <p:cond delay="3000"/>
                            </p:stCondLst>
                            <p:childTnLst>
                              <p:par>
                                <p:cTn id="30" presetID="10" presetClass="entr" presetSubtype="0" fill="hold" nodeType="afterEffect">
                                  <p:stCondLst>
                                    <p:cond delay="0"/>
                                  </p:stCondLst>
                                  <p:childTnLst>
                                    <p:set>
                                      <p:cBhvr>
                                        <p:cTn id="31" dur="1" fill="hold">
                                          <p:stCondLst>
                                            <p:cond delay="0"/>
                                          </p:stCondLst>
                                        </p:cTn>
                                        <p:tgtEl>
                                          <p:spTgt spid="184"/>
                                        </p:tgtEl>
                                        <p:attrNameLst>
                                          <p:attrName>style.visibility</p:attrName>
                                        </p:attrNameLst>
                                      </p:cBhvr>
                                      <p:to>
                                        <p:strVal val="visible"/>
                                      </p:to>
                                    </p:set>
                                    <p:animEffect transition="in" filter="fade">
                                      <p:cBhvr>
                                        <p:cTn id="32" dur="500"/>
                                        <p:tgtEl>
                                          <p:spTgt spid="184"/>
                                        </p:tgtEl>
                                      </p:cBhvr>
                                    </p:animEffect>
                                  </p:childTnLst>
                                </p:cTn>
                              </p:par>
                            </p:childTnLst>
                          </p:cTn>
                        </p:par>
                        <p:par>
                          <p:cTn id="33" fill="hold">
                            <p:stCondLst>
                              <p:cond delay="3500"/>
                            </p:stCondLst>
                            <p:childTnLst>
                              <p:par>
                                <p:cTn id="34" presetID="22" presetClass="entr" presetSubtype="8" fill="hold" nodeType="afterEffect">
                                  <p:stCondLst>
                                    <p:cond delay="0"/>
                                  </p:stCondLst>
                                  <p:childTnLst>
                                    <p:set>
                                      <p:cBhvr>
                                        <p:cTn id="35" dur="1" fill="hold">
                                          <p:stCondLst>
                                            <p:cond delay="0"/>
                                          </p:stCondLst>
                                        </p:cTn>
                                        <p:tgtEl>
                                          <p:spTgt spid="207"/>
                                        </p:tgtEl>
                                        <p:attrNameLst>
                                          <p:attrName>style.visibility</p:attrName>
                                        </p:attrNameLst>
                                      </p:cBhvr>
                                      <p:to>
                                        <p:strVal val="visible"/>
                                      </p:to>
                                    </p:set>
                                    <p:animEffect transition="in" filter="wipe(left)">
                                      <p:cBhvr>
                                        <p:cTn id="36" dur="500"/>
                                        <p:tgtEl>
                                          <p:spTgt spid="207"/>
                                        </p:tgtEl>
                                      </p:cBhvr>
                                    </p:animEffect>
                                  </p:childTnLst>
                                </p:cTn>
                              </p:par>
                            </p:childTnLst>
                          </p:cTn>
                        </p:par>
                        <p:par>
                          <p:cTn id="37" fill="hold">
                            <p:stCondLst>
                              <p:cond delay="4000"/>
                            </p:stCondLst>
                            <p:childTnLst>
                              <p:par>
                                <p:cTn id="38" presetID="10" presetClass="entr" presetSubtype="0" fill="hold" nodeType="afterEffect">
                                  <p:stCondLst>
                                    <p:cond delay="0"/>
                                  </p:stCondLst>
                                  <p:childTnLst>
                                    <p:set>
                                      <p:cBhvr>
                                        <p:cTn id="39" dur="1" fill="hold">
                                          <p:stCondLst>
                                            <p:cond delay="0"/>
                                          </p:stCondLst>
                                        </p:cTn>
                                        <p:tgtEl>
                                          <p:spTgt spid="187"/>
                                        </p:tgtEl>
                                        <p:attrNameLst>
                                          <p:attrName>style.visibility</p:attrName>
                                        </p:attrNameLst>
                                      </p:cBhvr>
                                      <p:to>
                                        <p:strVal val="visible"/>
                                      </p:to>
                                    </p:set>
                                    <p:animEffect transition="in" filter="fade">
                                      <p:cBhvr>
                                        <p:cTn id="40" dur="500"/>
                                        <p:tgtEl>
                                          <p:spTgt spid="187"/>
                                        </p:tgtEl>
                                      </p:cBhvr>
                                    </p:animEffect>
                                  </p:childTnLst>
                                </p:cTn>
                              </p:par>
                            </p:childTnLst>
                          </p:cTn>
                        </p:par>
                        <p:par>
                          <p:cTn id="41" fill="hold">
                            <p:stCondLst>
                              <p:cond delay="4500"/>
                            </p:stCondLst>
                            <p:childTnLst>
                              <p:par>
                                <p:cTn id="42" presetID="22" presetClass="entr" presetSubtype="8" fill="hold" nodeType="afterEffect">
                                  <p:stCondLst>
                                    <p:cond delay="0"/>
                                  </p:stCondLst>
                                  <p:childTnLst>
                                    <p:set>
                                      <p:cBhvr>
                                        <p:cTn id="43" dur="1" fill="hold">
                                          <p:stCondLst>
                                            <p:cond delay="0"/>
                                          </p:stCondLst>
                                        </p:cTn>
                                        <p:tgtEl>
                                          <p:spTgt spid="208"/>
                                        </p:tgtEl>
                                        <p:attrNameLst>
                                          <p:attrName>style.visibility</p:attrName>
                                        </p:attrNameLst>
                                      </p:cBhvr>
                                      <p:to>
                                        <p:strVal val="visible"/>
                                      </p:to>
                                    </p:set>
                                    <p:animEffect transition="in" filter="wipe(left)">
                                      <p:cBhvr>
                                        <p:cTn id="44" dur="500"/>
                                        <p:tgtEl>
                                          <p:spTgt spid="208"/>
                                        </p:tgtEl>
                                      </p:cBhvr>
                                    </p:animEffect>
                                  </p:childTnLst>
                                </p:cTn>
                              </p:par>
                            </p:childTnLst>
                          </p:cTn>
                        </p:par>
                        <p:par>
                          <p:cTn id="45" fill="hold">
                            <p:stCondLst>
                              <p:cond delay="5000"/>
                            </p:stCondLst>
                            <p:childTnLst>
                              <p:par>
                                <p:cTn id="46" presetID="10" presetClass="entr" presetSubtype="0" fill="hold" nodeType="afterEffect">
                                  <p:stCondLst>
                                    <p:cond delay="0"/>
                                  </p:stCondLst>
                                  <p:childTnLst>
                                    <p:set>
                                      <p:cBhvr>
                                        <p:cTn id="47" dur="1" fill="hold">
                                          <p:stCondLst>
                                            <p:cond delay="0"/>
                                          </p:stCondLst>
                                        </p:cTn>
                                        <p:tgtEl>
                                          <p:spTgt spid="190"/>
                                        </p:tgtEl>
                                        <p:attrNameLst>
                                          <p:attrName>style.visibility</p:attrName>
                                        </p:attrNameLst>
                                      </p:cBhvr>
                                      <p:to>
                                        <p:strVal val="visible"/>
                                      </p:to>
                                    </p:set>
                                    <p:animEffect transition="in" filter="fade">
                                      <p:cBhvr>
                                        <p:cTn id="48" dur="500"/>
                                        <p:tgtEl>
                                          <p:spTgt spid="190"/>
                                        </p:tgtEl>
                                      </p:cBhvr>
                                    </p:animEffect>
                                  </p:childTnLst>
                                </p:cTn>
                              </p:par>
                            </p:childTnLst>
                          </p:cTn>
                        </p:par>
                        <p:par>
                          <p:cTn id="49" fill="hold">
                            <p:stCondLst>
                              <p:cond delay="5500"/>
                            </p:stCondLst>
                            <p:childTnLst>
                              <p:par>
                                <p:cTn id="50" presetID="22" presetClass="entr" presetSubtype="8" fill="hold" nodeType="afterEffect">
                                  <p:stCondLst>
                                    <p:cond delay="0"/>
                                  </p:stCondLst>
                                  <p:childTnLst>
                                    <p:set>
                                      <p:cBhvr>
                                        <p:cTn id="51" dur="1" fill="hold">
                                          <p:stCondLst>
                                            <p:cond delay="0"/>
                                          </p:stCondLst>
                                        </p:cTn>
                                        <p:tgtEl>
                                          <p:spTgt spid="209"/>
                                        </p:tgtEl>
                                        <p:attrNameLst>
                                          <p:attrName>style.visibility</p:attrName>
                                        </p:attrNameLst>
                                      </p:cBhvr>
                                      <p:to>
                                        <p:strVal val="visible"/>
                                      </p:to>
                                    </p:set>
                                    <p:animEffect transition="in" filter="wipe(left)">
                                      <p:cBhvr>
                                        <p:cTn id="52" dur="500"/>
                                        <p:tgtEl>
                                          <p:spTgt spid="209"/>
                                        </p:tgtEl>
                                      </p:cBhvr>
                                    </p:animEffect>
                                  </p:childTnLst>
                                </p:cTn>
                              </p:par>
                            </p:childTnLst>
                          </p:cTn>
                        </p:par>
                        <p:par>
                          <p:cTn id="53" fill="hold">
                            <p:stCondLst>
                              <p:cond delay="6000"/>
                            </p:stCondLst>
                            <p:childTnLst>
                              <p:par>
                                <p:cTn id="54" presetID="10" presetClass="entr" presetSubtype="0" fill="hold" nodeType="afterEffect">
                                  <p:stCondLst>
                                    <p:cond delay="0"/>
                                  </p:stCondLst>
                                  <p:childTnLst>
                                    <p:set>
                                      <p:cBhvr>
                                        <p:cTn id="55" dur="1" fill="hold">
                                          <p:stCondLst>
                                            <p:cond delay="0"/>
                                          </p:stCondLst>
                                        </p:cTn>
                                        <p:tgtEl>
                                          <p:spTgt spid="193"/>
                                        </p:tgtEl>
                                        <p:attrNameLst>
                                          <p:attrName>style.visibility</p:attrName>
                                        </p:attrNameLst>
                                      </p:cBhvr>
                                      <p:to>
                                        <p:strVal val="visible"/>
                                      </p:to>
                                    </p:set>
                                    <p:animEffect transition="in" filter="fade">
                                      <p:cBhvr>
                                        <p:cTn id="56" dur="500"/>
                                        <p:tgtEl>
                                          <p:spTgt spid="193"/>
                                        </p:tgtEl>
                                      </p:cBhvr>
                                    </p:animEffect>
                                  </p:childTnLst>
                                </p:cTn>
                              </p:par>
                            </p:childTnLst>
                          </p:cTn>
                        </p:par>
                        <p:par>
                          <p:cTn id="57" fill="hold">
                            <p:stCondLst>
                              <p:cond delay="6500"/>
                            </p:stCondLst>
                            <p:childTnLst>
                              <p:par>
                                <p:cTn id="58" presetID="22" presetClass="entr" presetSubtype="8" fill="hold" nodeType="afterEffect">
                                  <p:stCondLst>
                                    <p:cond delay="0"/>
                                  </p:stCondLst>
                                  <p:childTnLst>
                                    <p:set>
                                      <p:cBhvr>
                                        <p:cTn id="59" dur="1" fill="hold">
                                          <p:stCondLst>
                                            <p:cond delay="0"/>
                                          </p:stCondLst>
                                        </p:cTn>
                                        <p:tgtEl>
                                          <p:spTgt spid="210"/>
                                        </p:tgtEl>
                                        <p:attrNameLst>
                                          <p:attrName>style.visibility</p:attrName>
                                        </p:attrNameLst>
                                      </p:cBhvr>
                                      <p:to>
                                        <p:strVal val="visible"/>
                                      </p:to>
                                    </p:set>
                                    <p:animEffect transition="in" filter="wipe(left)">
                                      <p:cBhvr>
                                        <p:cTn id="60" dur="500"/>
                                        <p:tgtEl>
                                          <p:spTgt spid="210"/>
                                        </p:tgtEl>
                                      </p:cBhvr>
                                    </p:animEffect>
                                  </p:childTnLst>
                                </p:cTn>
                              </p:par>
                              <p:par>
                                <p:cTn id="61" presetID="10" presetClass="entr" presetSubtype="0" fill="hold" nodeType="withEffect">
                                  <p:stCondLst>
                                    <p:cond delay="0"/>
                                  </p:stCondLst>
                                  <p:childTnLst>
                                    <p:set>
                                      <p:cBhvr>
                                        <p:cTn id="62" dur="1" fill="hold">
                                          <p:stCondLst>
                                            <p:cond delay="0"/>
                                          </p:stCondLst>
                                        </p:cTn>
                                        <p:tgtEl>
                                          <p:spTgt spid="214"/>
                                        </p:tgtEl>
                                        <p:attrNameLst>
                                          <p:attrName>style.visibility</p:attrName>
                                        </p:attrNameLst>
                                      </p:cBhvr>
                                      <p:to>
                                        <p:strVal val="visible"/>
                                      </p:to>
                                    </p:set>
                                    <p:animEffect transition="in" filter="fade">
                                      <p:cBhvr>
                                        <p:cTn id="63" dur="500"/>
                                        <p:tgtEl>
                                          <p:spTgt spid="214"/>
                                        </p:tgtEl>
                                      </p:cBhvr>
                                    </p:animEffect>
                                  </p:childTnLst>
                                </p:cTn>
                              </p:par>
                            </p:childTnLst>
                          </p:cTn>
                        </p:par>
                        <p:par>
                          <p:cTn id="64" fill="hold">
                            <p:stCondLst>
                              <p:cond delay="7000"/>
                            </p:stCondLst>
                            <p:childTnLst>
                              <p:par>
                                <p:cTn id="65" presetID="10" presetClass="entr" presetSubtype="0" fill="hold" nodeType="afterEffect">
                                  <p:stCondLst>
                                    <p:cond delay="0"/>
                                  </p:stCondLst>
                                  <p:childTnLst>
                                    <p:set>
                                      <p:cBhvr>
                                        <p:cTn id="66" dur="1" fill="hold">
                                          <p:stCondLst>
                                            <p:cond delay="0"/>
                                          </p:stCondLst>
                                        </p:cTn>
                                        <p:tgtEl>
                                          <p:spTgt spid="196"/>
                                        </p:tgtEl>
                                        <p:attrNameLst>
                                          <p:attrName>style.visibility</p:attrName>
                                        </p:attrNameLst>
                                      </p:cBhvr>
                                      <p:to>
                                        <p:strVal val="visible"/>
                                      </p:to>
                                    </p:set>
                                    <p:animEffect transition="in" filter="fade">
                                      <p:cBhvr>
                                        <p:cTn id="67" dur="500"/>
                                        <p:tgtEl>
                                          <p:spTgt spid="196"/>
                                        </p:tgtEl>
                                      </p:cBhvr>
                                    </p:animEffect>
                                  </p:childTnLst>
                                </p:cTn>
                              </p:par>
                            </p:childTnLst>
                          </p:cTn>
                        </p:par>
                        <p:par>
                          <p:cTn id="68" fill="hold">
                            <p:stCondLst>
                              <p:cond delay="7500"/>
                            </p:stCondLst>
                            <p:childTnLst>
                              <p:par>
                                <p:cTn id="69" presetID="10" presetClass="entr" presetSubtype="0" fill="hold" grpId="0" nodeType="afterEffect">
                                  <p:stCondLst>
                                    <p:cond delay="0"/>
                                  </p:stCondLst>
                                  <p:childTnLst>
                                    <p:set>
                                      <p:cBhvr>
                                        <p:cTn id="70" dur="1" fill="hold">
                                          <p:stCondLst>
                                            <p:cond delay="0"/>
                                          </p:stCondLst>
                                        </p:cTn>
                                        <p:tgtEl>
                                          <p:spTgt spid="215"/>
                                        </p:tgtEl>
                                        <p:attrNameLst>
                                          <p:attrName>style.visibility</p:attrName>
                                        </p:attrNameLst>
                                      </p:cBhvr>
                                      <p:to>
                                        <p:strVal val="visible"/>
                                      </p:to>
                                    </p:set>
                                    <p:animEffect transition="in" filter="fade">
                                      <p:cBhvr>
                                        <p:cTn id="71" dur="500"/>
                                        <p:tgtEl>
                                          <p:spTgt spid="2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0"/>
      <p:bldP spid="2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16302" y="1032287"/>
            <a:ext cx="1605280" cy="521970"/>
          </a:xfrm>
          <a:prstGeom prst="rect">
            <a:avLst/>
          </a:prstGeom>
          <a:noFill/>
        </p:spPr>
        <p:txBody>
          <a:bodyPr wrap="none" rtlCol="0" anchor="t">
            <a:spAutoFit/>
          </a:bodyPr>
          <a:lstStyle/>
          <a:p>
            <a:r>
              <a:rPr lang="zh-CN" altLang="en-US" sz="2800" dirty="0">
                <a:solidFill>
                  <a:srgbClr val="002060"/>
                </a:solidFill>
                <a:latin typeface="+mj-lt"/>
                <a:ea typeface="思源黑体 CN Heavy" panose="020B0A00000000000000" pitchFamily="34" charset="-122"/>
                <a:sym typeface="+mn-ea"/>
              </a:rPr>
              <a:t>解码部分</a:t>
            </a:r>
            <a:endParaRPr lang="zh-CN" altLang="en-US" sz="2400" dirty="0">
              <a:solidFill>
                <a:srgbClr val="002060"/>
              </a:solidFill>
              <a:latin typeface="思源黑体 CN Heavy" panose="020B0A00000000000000" pitchFamily="34" charset="-122"/>
              <a:ea typeface="思源黑体 CN Heavy" panose="020B0A00000000000000" pitchFamily="34" charset="-122"/>
              <a:sym typeface="+mn-ea"/>
            </a:endParaRPr>
          </a:p>
        </p:txBody>
      </p:sp>
      <p:grpSp>
        <p:nvGrpSpPr>
          <p:cNvPr id="6" name="组合 5"/>
          <p:cNvGrpSpPr/>
          <p:nvPr/>
        </p:nvGrpSpPr>
        <p:grpSpPr>
          <a:xfrm>
            <a:off x="1025618" y="2249766"/>
            <a:ext cx="1182595" cy="554008"/>
            <a:chOff x="1962782" y="3317604"/>
            <a:chExt cx="3102391" cy="554008"/>
          </a:xfrm>
        </p:grpSpPr>
        <p:sp>
          <p:nvSpPr>
            <p:cNvPr id="7" name="矩形: 圆角 6"/>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2096236" y="3384550"/>
              <a:ext cx="2968937" cy="461665"/>
            </a:xfrm>
            <a:prstGeom prst="rect">
              <a:avLst/>
            </a:prstGeom>
          </p:spPr>
          <p:txBody>
            <a:bodyPr wrap="square">
              <a:spAutoFit/>
            </a:bodyPr>
            <a:lstStyle/>
            <a:p>
              <a:pPr fontAlgn="base">
                <a:spcAft>
                  <a:spcPct val="0"/>
                </a:spcAft>
                <a:defRPr/>
              </a:pPr>
              <a:r>
                <a:rPr lang="zh-CN" altLang="en-US" sz="2400" dirty="0">
                  <a:latin typeface="+mn-ea"/>
                </a:rPr>
                <a:t>第一步</a:t>
              </a:r>
            </a:p>
          </p:txBody>
        </p:sp>
      </p:grpSp>
      <p:sp>
        <p:nvSpPr>
          <p:cNvPr id="9" name="矩形 8"/>
          <p:cNvSpPr/>
          <p:nvPr/>
        </p:nvSpPr>
        <p:spPr>
          <a:xfrm>
            <a:off x="2405537" y="2249766"/>
            <a:ext cx="8546865" cy="977265"/>
          </a:xfrm>
          <a:prstGeom prst="rect">
            <a:avLst/>
          </a:prstGeom>
        </p:spPr>
        <p:txBody>
          <a:bodyPr wrap="square">
            <a:spAutoFit/>
          </a:bodyPr>
          <a:lstStyle/>
          <a:p>
            <a:pPr algn="just">
              <a:lnSpc>
                <a:spcPct val="120000"/>
              </a:lnSpc>
            </a:pPr>
            <a:r>
              <a:rPr lang="zh-CN" altLang="en-US" sz="2400" dirty="0">
                <a:solidFill>
                  <a:schemeClr val="tx1">
                    <a:lumMod val="85000"/>
                    <a:lumOff val="15000"/>
                  </a:schemeClr>
                </a:solidFill>
                <a:latin typeface="+mn-ea"/>
                <a:cs typeface="+mn-ea"/>
                <a:sym typeface="+mn-lt"/>
              </a:rPr>
              <a:t>首先查到每一帧头信息中的同步码，使数据流能够同步，同时分析头信息，得出采样率、比特率及声音模式等消息。</a:t>
            </a:r>
          </a:p>
        </p:txBody>
      </p:sp>
      <p:grpSp>
        <p:nvGrpSpPr>
          <p:cNvPr id="10" name="组合 9"/>
          <p:cNvGrpSpPr/>
          <p:nvPr/>
        </p:nvGrpSpPr>
        <p:grpSpPr>
          <a:xfrm>
            <a:off x="1025618" y="3912721"/>
            <a:ext cx="1182595" cy="554008"/>
            <a:chOff x="1962782" y="3317604"/>
            <a:chExt cx="3102391" cy="554008"/>
          </a:xfrm>
        </p:grpSpPr>
        <p:sp>
          <p:nvSpPr>
            <p:cNvPr id="11" name="矩形: 圆角 10"/>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96236" y="3384550"/>
              <a:ext cx="2968937" cy="461665"/>
            </a:xfrm>
            <a:prstGeom prst="rect">
              <a:avLst/>
            </a:prstGeom>
          </p:spPr>
          <p:txBody>
            <a:bodyPr wrap="square">
              <a:spAutoFit/>
            </a:bodyPr>
            <a:lstStyle/>
            <a:p>
              <a:pPr fontAlgn="base">
                <a:spcAft>
                  <a:spcPct val="0"/>
                </a:spcAft>
                <a:defRPr/>
              </a:pPr>
              <a:r>
                <a:rPr lang="zh-CN" altLang="en-US" sz="2400" dirty="0">
                  <a:latin typeface="+mn-ea"/>
                </a:rPr>
                <a:t>第二步</a:t>
              </a:r>
            </a:p>
          </p:txBody>
        </p:sp>
      </p:grpSp>
      <p:sp>
        <p:nvSpPr>
          <p:cNvPr id="13" name="矩形 12"/>
          <p:cNvSpPr/>
          <p:nvPr/>
        </p:nvSpPr>
        <p:spPr>
          <a:xfrm>
            <a:off x="2405537" y="3912721"/>
            <a:ext cx="8546865" cy="949042"/>
          </a:xfrm>
          <a:prstGeom prst="rect">
            <a:avLst/>
          </a:prstGeom>
        </p:spPr>
        <p:txBody>
          <a:bodyPr wrap="square">
            <a:spAutoFit/>
          </a:bodyPr>
          <a:lstStyle/>
          <a:p>
            <a:pPr algn="just">
              <a:lnSpc>
                <a:spcPct val="120000"/>
              </a:lnSpc>
            </a:pPr>
            <a:r>
              <a:rPr lang="zh-CN" altLang="en-US" sz="2400" dirty="0">
                <a:solidFill>
                  <a:schemeClr val="tx1">
                    <a:lumMod val="85000"/>
                    <a:lumOff val="15000"/>
                  </a:schemeClr>
                </a:solidFill>
                <a:latin typeface="+mn-ea"/>
                <a:cs typeface="+mn-ea"/>
                <a:sym typeface="+mn-lt"/>
              </a:rPr>
              <a:t>读取该帧的边信息，解出解码所需的各辅助参数</a:t>
            </a:r>
            <a:r>
              <a:rPr lang="en-US" altLang="zh-CN" sz="2400" dirty="0">
                <a:solidFill>
                  <a:schemeClr val="tx1">
                    <a:lumMod val="85000"/>
                    <a:lumOff val="15000"/>
                  </a:schemeClr>
                </a:solidFill>
                <a:latin typeface="+mn-ea"/>
                <a:cs typeface="+mn-ea"/>
                <a:sym typeface="+mn-lt"/>
              </a:rPr>
              <a:t>(</a:t>
            </a:r>
            <a:r>
              <a:rPr lang="zh-CN" altLang="en-US" sz="2400" dirty="0">
                <a:solidFill>
                  <a:schemeClr val="tx1">
                    <a:lumMod val="85000"/>
                    <a:lumOff val="15000"/>
                  </a:schemeClr>
                </a:solidFill>
                <a:latin typeface="+mn-ea"/>
                <a:cs typeface="+mn-ea"/>
                <a:sym typeface="+mn-lt"/>
              </a:rPr>
              <a:t>即哈夫曼码本的选择信息、比特分配信息等</a:t>
            </a:r>
            <a:r>
              <a:rPr lang="en-US" altLang="zh-CN" sz="2400" dirty="0">
                <a:solidFill>
                  <a:schemeClr val="tx1">
                    <a:lumMod val="85000"/>
                    <a:lumOff val="15000"/>
                  </a:schemeClr>
                </a:solidFill>
                <a:latin typeface="+mn-ea"/>
                <a:cs typeface="+mn-ea"/>
                <a:sym typeface="+mn-lt"/>
              </a:rPr>
              <a:t>) </a:t>
            </a:r>
            <a:r>
              <a:rPr lang="zh-CN" altLang="en-US" sz="2400" dirty="0">
                <a:solidFill>
                  <a:schemeClr val="tx1">
                    <a:lumMod val="85000"/>
                    <a:lumOff val="15000"/>
                  </a:schemeClr>
                </a:solidFill>
                <a:latin typeface="+mn-ea"/>
                <a:cs typeface="+mn-ea"/>
                <a:sym typeface="+mn-lt"/>
              </a:rPr>
              <a:t>，并存储下来。</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arn(inVertical)">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1500"/>
                            </p:stCondLst>
                            <p:childTnLst>
                              <p:par>
                                <p:cTn id="17" presetID="16" presetClass="entr" presetSubtype="21"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barn(inVertical)">
                                      <p:cBhvr>
                                        <p:cTn id="19" dur="500"/>
                                        <p:tgtEl>
                                          <p:spTgt spid="10"/>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16302" y="886237"/>
            <a:ext cx="1605280" cy="521970"/>
          </a:xfrm>
          <a:prstGeom prst="rect">
            <a:avLst/>
          </a:prstGeom>
          <a:noFill/>
        </p:spPr>
        <p:txBody>
          <a:bodyPr wrap="none" rtlCol="0" anchor="t">
            <a:spAutoFit/>
          </a:bodyPr>
          <a:lstStyle/>
          <a:p>
            <a:r>
              <a:rPr lang="zh-CN" altLang="en-US" sz="2800" dirty="0">
                <a:solidFill>
                  <a:srgbClr val="002060"/>
                </a:solidFill>
                <a:latin typeface="+mj-lt"/>
                <a:ea typeface="思源黑体 CN Heavy" panose="020B0A00000000000000" pitchFamily="34" charset="-122"/>
                <a:sym typeface="+mn-ea"/>
              </a:rPr>
              <a:t>解码部分</a:t>
            </a:r>
            <a:endParaRPr lang="zh-CN" altLang="en-US" sz="2400" dirty="0">
              <a:solidFill>
                <a:srgbClr val="002060"/>
              </a:solidFill>
              <a:latin typeface="思源黑体 CN Heavy" panose="020B0A00000000000000" pitchFamily="34" charset="-122"/>
              <a:ea typeface="思源黑体 CN Heavy" panose="020B0A00000000000000" pitchFamily="34" charset="-122"/>
              <a:sym typeface="+mn-ea"/>
            </a:endParaRPr>
          </a:p>
        </p:txBody>
      </p:sp>
      <p:grpSp>
        <p:nvGrpSpPr>
          <p:cNvPr id="6" name="组合 5"/>
          <p:cNvGrpSpPr/>
          <p:nvPr/>
        </p:nvGrpSpPr>
        <p:grpSpPr>
          <a:xfrm>
            <a:off x="1025618" y="2249766"/>
            <a:ext cx="1173885" cy="554008"/>
            <a:chOff x="1962782" y="3317604"/>
            <a:chExt cx="3102391" cy="554008"/>
          </a:xfrm>
        </p:grpSpPr>
        <p:sp>
          <p:nvSpPr>
            <p:cNvPr id="7" name="矩形: 圆角 6"/>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2096236" y="3384550"/>
              <a:ext cx="2968937" cy="461665"/>
            </a:xfrm>
            <a:prstGeom prst="rect">
              <a:avLst/>
            </a:prstGeom>
          </p:spPr>
          <p:txBody>
            <a:bodyPr wrap="square">
              <a:spAutoFit/>
            </a:bodyPr>
            <a:lstStyle/>
            <a:p>
              <a:pPr fontAlgn="base">
                <a:spcAft>
                  <a:spcPct val="0"/>
                </a:spcAft>
                <a:defRPr/>
              </a:pPr>
              <a:r>
                <a:rPr lang="zh-CN" altLang="en-US" sz="2400" dirty="0">
                  <a:latin typeface="+mn-ea"/>
                </a:rPr>
                <a:t>第三步</a:t>
              </a:r>
            </a:p>
          </p:txBody>
        </p:sp>
      </p:grpSp>
      <p:sp>
        <p:nvSpPr>
          <p:cNvPr id="9" name="矩形 8"/>
          <p:cNvSpPr/>
          <p:nvPr/>
        </p:nvSpPr>
        <p:spPr>
          <a:xfrm>
            <a:off x="2405537" y="2249766"/>
            <a:ext cx="8546865" cy="1392241"/>
          </a:xfrm>
          <a:prstGeom prst="rect">
            <a:avLst/>
          </a:prstGeom>
        </p:spPr>
        <p:txBody>
          <a:bodyPr wrap="square">
            <a:spAutoFit/>
          </a:bodyPr>
          <a:lstStyle/>
          <a:p>
            <a:pPr algn="just">
              <a:lnSpc>
                <a:spcPct val="120000"/>
              </a:lnSpc>
            </a:pPr>
            <a:r>
              <a:rPr lang="zh-CN" altLang="en-US" sz="2400" dirty="0">
                <a:solidFill>
                  <a:schemeClr val="tx1">
                    <a:lumMod val="85000"/>
                    <a:lumOff val="15000"/>
                  </a:schemeClr>
                </a:solidFill>
                <a:latin typeface="+mn-ea"/>
                <a:cs typeface="+mn-ea"/>
                <a:sym typeface="+mn-lt"/>
              </a:rPr>
              <a:t>根据边信息中</a:t>
            </a:r>
            <a:r>
              <a:rPr lang="en-US" altLang="zh-CN" sz="2400" dirty="0">
                <a:solidFill>
                  <a:schemeClr val="tx1">
                    <a:lumMod val="85000"/>
                    <a:lumOff val="15000"/>
                  </a:schemeClr>
                </a:solidFill>
                <a:latin typeface="+mj-lt"/>
                <a:cs typeface="+mn-ea"/>
                <a:sym typeface="+mn-lt"/>
              </a:rPr>
              <a:t>main-data-end</a:t>
            </a:r>
            <a:r>
              <a:rPr lang="zh-CN" altLang="en-US" sz="2400" dirty="0">
                <a:solidFill>
                  <a:schemeClr val="tx1">
                    <a:lumMod val="85000"/>
                    <a:lumOff val="15000"/>
                  </a:schemeClr>
                </a:solidFill>
                <a:latin typeface="+mn-ea"/>
                <a:cs typeface="+mn-ea"/>
                <a:sym typeface="+mn-lt"/>
              </a:rPr>
              <a:t>参数找到该帧的主数据的位置</a:t>
            </a:r>
            <a:r>
              <a:rPr lang="en-US" altLang="zh-CN" sz="2400" dirty="0">
                <a:solidFill>
                  <a:schemeClr val="tx1">
                    <a:lumMod val="85000"/>
                    <a:lumOff val="15000"/>
                  </a:schemeClr>
                </a:solidFill>
                <a:latin typeface="+mn-ea"/>
                <a:cs typeface="+mn-ea"/>
                <a:sym typeface="+mn-lt"/>
              </a:rPr>
              <a:t>(</a:t>
            </a:r>
            <a:r>
              <a:rPr lang="zh-CN" altLang="en-US" sz="2400" dirty="0">
                <a:solidFill>
                  <a:schemeClr val="tx1">
                    <a:lumMod val="85000"/>
                    <a:lumOff val="15000"/>
                  </a:schemeClr>
                </a:solidFill>
                <a:latin typeface="+mn-ea"/>
                <a:cs typeface="+mn-ea"/>
                <a:sym typeface="+mn-lt"/>
              </a:rPr>
              <a:t>某一帧的主数据不一定紧跟在该帧边信息之后</a:t>
            </a:r>
            <a:r>
              <a:rPr lang="en-US" altLang="zh-CN" sz="2400" dirty="0">
                <a:solidFill>
                  <a:schemeClr val="tx1">
                    <a:lumMod val="85000"/>
                    <a:lumOff val="15000"/>
                  </a:schemeClr>
                </a:solidFill>
                <a:latin typeface="+mn-ea"/>
                <a:cs typeface="+mn-ea"/>
                <a:sym typeface="+mn-lt"/>
              </a:rPr>
              <a:t>) </a:t>
            </a:r>
            <a:r>
              <a:rPr lang="zh-CN" altLang="en-US" sz="2400" dirty="0">
                <a:solidFill>
                  <a:schemeClr val="tx1">
                    <a:lumMod val="85000"/>
                    <a:lumOff val="15000"/>
                  </a:schemeClr>
                </a:solidFill>
                <a:latin typeface="+mn-ea"/>
                <a:cs typeface="+mn-ea"/>
                <a:sym typeface="+mn-lt"/>
              </a:rPr>
              <a:t>，由主数据解得缩放因子数据和哈夫曼码字。</a:t>
            </a:r>
          </a:p>
        </p:txBody>
      </p:sp>
      <p:grpSp>
        <p:nvGrpSpPr>
          <p:cNvPr id="10" name="组合 9"/>
          <p:cNvGrpSpPr/>
          <p:nvPr/>
        </p:nvGrpSpPr>
        <p:grpSpPr>
          <a:xfrm>
            <a:off x="1025618" y="4482316"/>
            <a:ext cx="1173885" cy="554008"/>
            <a:chOff x="1962782" y="3317604"/>
            <a:chExt cx="3102391" cy="554008"/>
          </a:xfrm>
        </p:grpSpPr>
        <p:sp>
          <p:nvSpPr>
            <p:cNvPr id="11" name="矩形: 圆角 10"/>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96236" y="3384550"/>
              <a:ext cx="2968937" cy="461665"/>
            </a:xfrm>
            <a:prstGeom prst="rect">
              <a:avLst/>
            </a:prstGeom>
          </p:spPr>
          <p:txBody>
            <a:bodyPr wrap="square">
              <a:spAutoFit/>
            </a:bodyPr>
            <a:lstStyle/>
            <a:p>
              <a:pPr fontAlgn="base">
                <a:spcAft>
                  <a:spcPct val="0"/>
                </a:spcAft>
                <a:defRPr/>
              </a:pPr>
              <a:r>
                <a:rPr lang="zh-CN" altLang="en-US" sz="2400" dirty="0">
                  <a:latin typeface="+mn-ea"/>
                </a:rPr>
                <a:t>第四步</a:t>
              </a:r>
            </a:p>
          </p:txBody>
        </p:sp>
      </p:grpSp>
      <p:sp>
        <p:nvSpPr>
          <p:cNvPr id="13" name="矩形 12"/>
          <p:cNvSpPr/>
          <p:nvPr/>
        </p:nvSpPr>
        <p:spPr>
          <a:xfrm>
            <a:off x="2405537" y="4482316"/>
            <a:ext cx="8546865" cy="1420495"/>
          </a:xfrm>
          <a:prstGeom prst="rect">
            <a:avLst/>
          </a:prstGeom>
        </p:spPr>
        <p:txBody>
          <a:bodyPr wrap="square">
            <a:spAutoFit/>
          </a:bodyPr>
          <a:lstStyle/>
          <a:p>
            <a:pPr algn="just">
              <a:lnSpc>
                <a:spcPct val="120000"/>
              </a:lnSpc>
            </a:pPr>
            <a:r>
              <a:rPr lang="zh-CN" altLang="en-US" sz="2400" dirty="0">
                <a:solidFill>
                  <a:schemeClr val="tx1">
                    <a:lumMod val="85000"/>
                    <a:lumOff val="15000"/>
                  </a:schemeClr>
                </a:solidFill>
                <a:latin typeface="+mn-ea"/>
                <a:cs typeface="+mn-ea"/>
                <a:sym typeface="+mn-lt"/>
              </a:rPr>
              <a:t>根据边信息中哈夫曼码本的选择信息解出频域量化样值；最后，通过逆量化、混叠处理、</a:t>
            </a:r>
            <a:r>
              <a:rPr lang="en-US" altLang="zh-CN" sz="2400" dirty="0">
                <a:solidFill>
                  <a:schemeClr val="tx1">
                    <a:lumMod val="85000"/>
                    <a:lumOff val="15000"/>
                  </a:schemeClr>
                </a:solidFill>
                <a:latin typeface="+mj-lt"/>
                <a:cs typeface="+mn-ea"/>
                <a:sym typeface="+mn-lt"/>
              </a:rPr>
              <a:t>IMDCT</a:t>
            </a:r>
            <a:r>
              <a:rPr lang="zh-CN" altLang="en-US" sz="2400" dirty="0">
                <a:solidFill>
                  <a:schemeClr val="tx1">
                    <a:lumMod val="85000"/>
                    <a:lumOff val="15000"/>
                  </a:schemeClr>
                </a:solidFill>
                <a:latin typeface="+mn-ea"/>
                <a:cs typeface="+mn-ea"/>
                <a:sym typeface="+mn-lt"/>
              </a:rPr>
              <a:t>和合成滤波器重建数字音频信号。</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barn(inVertical)">
                                      <p:cBhvr>
                                        <p:cTn id="15" dur="500"/>
                                        <p:tgtEl>
                                          <p:spTgt spid="1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94582" y="716894"/>
            <a:ext cx="5994758" cy="1109044"/>
            <a:chOff x="3279913" y="488294"/>
            <a:chExt cx="5994758" cy="1109044"/>
          </a:xfrm>
        </p:grpSpPr>
        <p:grpSp>
          <p:nvGrpSpPr>
            <p:cNvPr id="3" name="组合 2"/>
            <p:cNvGrpSpPr/>
            <p:nvPr/>
          </p:nvGrpSpPr>
          <p:grpSpPr>
            <a:xfrm>
              <a:off x="3279913" y="909457"/>
              <a:ext cx="5994758" cy="687881"/>
              <a:chOff x="3279913" y="909457"/>
              <a:chExt cx="5994758" cy="687881"/>
            </a:xfrm>
          </p:grpSpPr>
          <p:sp>
            <p:nvSpPr>
              <p:cNvPr id="157" name="矩形: 圆角 156"/>
              <p:cNvSpPr/>
              <p:nvPr/>
            </p:nvSpPr>
            <p:spPr>
              <a:xfrm>
                <a:off x="3279913" y="909457"/>
                <a:ext cx="599475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58" name="文本框 157"/>
              <p:cNvSpPr txBox="1"/>
              <p:nvPr/>
            </p:nvSpPr>
            <p:spPr>
              <a:xfrm>
                <a:off x="5130112" y="1032190"/>
                <a:ext cx="2599055" cy="534035"/>
              </a:xfrm>
              <a:prstGeom prst="rect">
                <a:avLst/>
              </a:prstGeom>
              <a:noFill/>
            </p:spPr>
            <p:txBody>
              <a:bodyPr wrap="none" rtlCol="0" anchor="t">
                <a:spAutoFit/>
              </a:bodyPr>
              <a:lstStyle/>
              <a:p>
                <a:pPr lvl="0" fontAlgn="base">
                  <a:lnSpc>
                    <a:spcPct val="90000"/>
                  </a:lnSpc>
                  <a:spcBef>
                    <a:spcPts val="1000"/>
                  </a:spcBef>
                  <a:spcAft>
                    <a:spcPct val="0"/>
                  </a:spcAft>
                  <a:defRPr/>
                </a:pPr>
                <a:r>
                  <a:rPr lang="en-US" altLang="zh-CN" sz="3200" dirty="0">
                    <a:solidFill>
                      <a:schemeClr val="bg1"/>
                    </a:solidFill>
                    <a:effectLst>
                      <a:outerShdw blurRad="38100" dist="38100" dir="2700000" algn="tl">
                        <a:srgbClr val="000000">
                          <a:alpha val="43137"/>
                        </a:srgbClr>
                      </a:outerShdw>
                    </a:effectLst>
                    <a:latin typeface="+mj-lt"/>
                    <a:ea typeface="思源黑体 CN Heavy" panose="020B0A00000000000000" pitchFamily="34" charset="-122"/>
                    <a:sym typeface="+mn-ea"/>
                  </a:rPr>
                  <a:t>MP3</a:t>
                </a:r>
                <a:r>
                  <a:rPr lang="zh-CN" altLang="zh-CN" sz="3200" dirty="0">
                    <a:solidFill>
                      <a:schemeClr val="bg1"/>
                    </a:solidFill>
                    <a:effectLst>
                      <a:outerShdw blurRad="38100" dist="38100" dir="2700000" algn="tl">
                        <a:srgbClr val="000000">
                          <a:alpha val="43137"/>
                        </a:srgbClr>
                      </a:outerShdw>
                    </a:effectLst>
                    <a:latin typeface="+mj-lt"/>
                    <a:ea typeface="思源黑体 CN Heavy" panose="020B0A00000000000000" pitchFamily="34" charset="-122"/>
                    <a:sym typeface="+mn-ea"/>
                  </a:rPr>
                  <a:t>信息隐藏</a:t>
                </a:r>
              </a:p>
            </p:txBody>
          </p:sp>
        </p:grpSp>
        <p:grpSp>
          <p:nvGrpSpPr>
            <p:cNvPr id="4"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5"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45"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6"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178" name="文本框 177"/>
          <p:cNvSpPr txBox="1"/>
          <p:nvPr/>
        </p:nvSpPr>
        <p:spPr>
          <a:xfrm>
            <a:off x="2348865" y="2824480"/>
            <a:ext cx="7686675" cy="1845310"/>
          </a:xfrm>
          <a:prstGeom prst="rect">
            <a:avLst/>
          </a:prstGeom>
          <a:noFill/>
        </p:spPr>
        <p:txBody>
          <a:bodyPr wrap="square" rtlCol="0">
            <a:spAutoFit/>
          </a:bodyPr>
          <a:lstStyle/>
          <a:p>
            <a:pPr algn="l"/>
            <a:r>
              <a:rPr lang="zh-CN" altLang="en-US" sz="2400" dirty="0"/>
              <a:t>根据这些算法的嵌入时间的特点对其分为三类：</a:t>
            </a:r>
          </a:p>
          <a:p>
            <a:pPr marL="342900" indent="-342900" algn="l">
              <a:buFont typeface="Wingdings" panose="05000000000000000000" charset="0"/>
              <a:buChar char="ü"/>
            </a:pPr>
            <a:r>
              <a:rPr lang="zh-CN" altLang="en-US" sz="2400" dirty="0"/>
              <a:t>压缩编码前嵌入</a:t>
            </a:r>
          </a:p>
          <a:p>
            <a:pPr marL="342900" indent="-342900" algn="l">
              <a:buFont typeface="Wingdings" panose="05000000000000000000" charset="0"/>
              <a:buChar char="ü"/>
            </a:pPr>
            <a:r>
              <a:rPr lang="zh-CN" altLang="en-US" sz="2400" dirty="0"/>
              <a:t>压缩编码中嵌入</a:t>
            </a:r>
          </a:p>
          <a:p>
            <a:pPr marL="342900" indent="-342900" algn="l">
              <a:buFont typeface="Wingdings" panose="05000000000000000000" charset="0"/>
              <a:buChar char="ü"/>
            </a:pPr>
            <a:r>
              <a:rPr lang="zh-CN" altLang="en-US" sz="2400" dirty="0"/>
              <a:t>压缩编码后嵌入</a:t>
            </a:r>
            <a:endParaRPr lang="zh-CN" altLang="en-US" dirty="0"/>
          </a:p>
          <a:p>
            <a:pPr algn="l"/>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2"/>
            </p:custDataLst>
          </p:nvPr>
        </p:nvSpPr>
        <p:spPr>
          <a:xfrm>
            <a:off x="1219200" y="635000"/>
            <a:ext cx="9753600" cy="2143125"/>
          </a:xfrm>
          <a:prstGeom prst="rect">
            <a:avLst/>
          </a:prstGeom>
          <a:noFill/>
        </p:spPr>
        <p:txBody>
          <a:bodyPr vert="horz" wrap="square" rtlCol="0" anchor="ctr" anchorCtr="0">
            <a:noAutofit/>
          </a:bodyPr>
          <a:lstStyle/>
          <a:p>
            <a:r>
              <a:rPr lang="zh-CN" altLang="en-US" sz="2800" dirty="0" smtClean="0"/>
              <a:t>根据</a:t>
            </a:r>
            <a:r>
              <a:rPr lang="en-US" altLang="zh-CN" sz="2800" dirty="0" smtClean="0"/>
              <a:t>MP3</a:t>
            </a:r>
            <a:r>
              <a:rPr lang="zh-CN" altLang="en-US" sz="2800" dirty="0" smtClean="0"/>
              <a:t>隐藏算法</a:t>
            </a:r>
            <a:r>
              <a:rPr lang="zh-CN" altLang="en-US" sz="2800" dirty="0"/>
              <a:t>的嵌入时间的</a:t>
            </a:r>
            <a:r>
              <a:rPr lang="zh-CN" altLang="en-US" sz="2800" dirty="0" smtClean="0"/>
              <a:t>特点可将其分为</a:t>
            </a:r>
            <a:r>
              <a:rPr lang="zh-CN" altLang="en-US" sz="2800" dirty="0"/>
              <a:t>三类：</a:t>
            </a:r>
          </a:p>
          <a:p>
            <a:pPr marL="342900" indent="-342900">
              <a:buFont typeface="Wingdings" panose="05000000000000000000" charset="0"/>
              <a:buChar char="ü"/>
            </a:pPr>
            <a:r>
              <a:rPr lang="zh-CN" altLang="en-US" sz="2800" dirty="0" smtClean="0">
                <a:solidFill>
                  <a:srgbClr val="639EF4"/>
                </a:solidFill>
              </a:rPr>
              <a:t> </a:t>
            </a:r>
            <a:r>
              <a:rPr lang="en-US" altLang="zh-CN" sz="2800" dirty="0" smtClean="0">
                <a:solidFill>
                  <a:srgbClr val="639EF4"/>
                </a:solidFill>
              </a:rPr>
              <a:t>[</a:t>
            </a:r>
            <a:r>
              <a:rPr lang="zh-CN" altLang="en-US" sz="2800" dirty="0" smtClean="0">
                <a:solidFill>
                  <a:srgbClr val="639EF4"/>
                </a:solidFill>
              </a:rPr>
              <a:t>填空</a:t>
            </a:r>
            <a:r>
              <a:rPr lang="en-US" altLang="zh-CN" sz="2800" dirty="0" smtClean="0">
                <a:solidFill>
                  <a:srgbClr val="639EF4"/>
                </a:solidFill>
              </a:rPr>
              <a:t>1]</a:t>
            </a:r>
            <a:r>
              <a:rPr lang="en-US" altLang="zh-CN" sz="2800" dirty="0" smtClean="0">
                <a:solidFill>
                  <a:srgbClr val="000000"/>
                </a:solidFill>
              </a:rPr>
              <a:t> </a:t>
            </a:r>
            <a:r>
              <a:rPr lang="zh-CN" altLang="en-US" sz="2800" dirty="0" smtClean="0"/>
              <a:t>嵌入</a:t>
            </a:r>
            <a:endParaRPr lang="zh-CN" altLang="en-US" sz="2800" dirty="0"/>
          </a:p>
          <a:p>
            <a:pPr marL="342900" indent="-342900">
              <a:buFont typeface="Wingdings" panose="05000000000000000000" charset="0"/>
              <a:buChar char="ü"/>
            </a:pPr>
            <a:r>
              <a:rPr lang="zh-CN" altLang="en-US" sz="2800" dirty="0" smtClean="0">
                <a:solidFill>
                  <a:srgbClr val="639EF4"/>
                </a:solidFill>
              </a:rPr>
              <a:t> </a:t>
            </a:r>
            <a:r>
              <a:rPr lang="en-US" altLang="zh-CN" sz="2800" dirty="0" smtClean="0">
                <a:solidFill>
                  <a:srgbClr val="639EF4"/>
                </a:solidFill>
              </a:rPr>
              <a:t>[</a:t>
            </a:r>
            <a:r>
              <a:rPr lang="zh-CN" altLang="en-US" sz="2800" dirty="0" smtClean="0">
                <a:solidFill>
                  <a:srgbClr val="639EF4"/>
                </a:solidFill>
              </a:rPr>
              <a:t>填空</a:t>
            </a:r>
            <a:r>
              <a:rPr lang="en-US" altLang="zh-CN" sz="2800" dirty="0" smtClean="0">
                <a:solidFill>
                  <a:srgbClr val="639EF4"/>
                </a:solidFill>
              </a:rPr>
              <a:t>2]</a:t>
            </a:r>
            <a:r>
              <a:rPr lang="en-US" altLang="zh-CN" sz="2800" dirty="0" smtClean="0">
                <a:solidFill>
                  <a:srgbClr val="000000"/>
                </a:solidFill>
              </a:rPr>
              <a:t> </a:t>
            </a:r>
            <a:r>
              <a:rPr lang="zh-CN" altLang="en-US" sz="2800" dirty="0" smtClean="0"/>
              <a:t>嵌入</a:t>
            </a:r>
            <a:endParaRPr lang="zh-CN" altLang="en-US" sz="2800" dirty="0"/>
          </a:p>
          <a:p>
            <a:pPr marL="342900" indent="-342900">
              <a:buFont typeface="Wingdings" panose="05000000000000000000" charset="0"/>
              <a:buChar char="ü"/>
            </a:pPr>
            <a:r>
              <a:rPr lang="zh-CN" altLang="en-US" sz="2800" dirty="0" smtClean="0">
                <a:solidFill>
                  <a:srgbClr val="639EF4"/>
                </a:solidFill>
              </a:rPr>
              <a:t> </a:t>
            </a:r>
            <a:r>
              <a:rPr lang="en-US" altLang="zh-CN" sz="2800" dirty="0" smtClean="0">
                <a:solidFill>
                  <a:srgbClr val="639EF4"/>
                </a:solidFill>
              </a:rPr>
              <a:t>[</a:t>
            </a:r>
            <a:r>
              <a:rPr lang="zh-CN" altLang="en-US" sz="2800" dirty="0" smtClean="0">
                <a:solidFill>
                  <a:srgbClr val="639EF4"/>
                </a:solidFill>
              </a:rPr>
              <a:t>填空</a:t>
            </a:r>
            <a:r>
              <a:rPr lang="en-US" altLang="zh-CN" sz="2800" dirty="0" smtClean="0">
                <a:solidFill>
                  <a:srgbClr val="639EF4"/>
                </a:solidFill>
              </a:rPr>
              <a:t>3]</a:t>
            </a:r>
            <a:r>
              <a:rPr lang="en-US" altLang="zh-CN" sz="2800" dirty="0" smtClean="0">
                <a:solidFill>
                  <a:srgbClr val="000000"/>
                </a:solidFill>
              </a:rPr>
              <a:t> </a:t>
            </a:r>
            <a:r>
              <a:rPr lang="zh-CN" altLang="en-US" sz="2800" dirty="0" smtClean="0"/>
              <a:t>嵌入</a:t>
            </a:r>
            <a:endParaRPr lang="zh-CN" altLang="en-US" sz="2800" dirty="0"/>
          </a:p>
        </p:txBody>
      </p:sp>
      <p:sp>
        <p:nvSpPr>
          <p:cNvPr id="4" name="圆角矩形 3"/>
          <p:cNvSpPr/>
          <p:nvPr>
            <p:custDataLst>
              <p:tags r:id="rId3"/>
            </p:custDataLst>
          </p:nvPr>
        </p:nvSpPr>
        <p:spPr>
          <a:xfrm>
            <a:off x="89154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zh-CN" altLang="en-US" sz="1600" smtClean="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作答</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p:cNvSpPr/>
          <p:nvPr>
            <p:custDataLst>
              <p:tags r:id="rId4"/>
            </p:custDataLst>
          </p:nvPr>
        </p:nvSpPr>
        <p:spPr>
          <a:xfrm>
            <a:off x="0" y="5727383"/>
            <a:ext cx="12192000" cy="487680"/>
          </a:xfrm>
          <a:prstGeom prst="rect">
            <a:avLst/>
          </a:prstGeom>
          <a:solidFill>
            <a:srgbClr val="FBFAE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r>
              <a:rPr lang="zh-CN" altLang="en-US" sz="1600" smtClean="0">
                <a:solidFill>
                  <a:srgbClr val="F84F41"/>
                </a:solidFill>
                <a:latin typeface="Microsoft Yahei" panose="020B0503020204020204" pitchFamily="34" charset="-122"/>
                <a:ea typeface="Microsoft Yahei" panose="020B0503020204020204" pitchFamily="34" charset="-122"/>
                <a:sym typeface="Microsoft Yahei" panose="020B0503020204020204" pitchFamily="34" charset="-122"/>
              </a:rPr>
              <a:t>正常使用填空题需</a:t>
            </a:r>
            <a:r>
              <a:rPr lang="en-US" altLang="zh-CN" sz="1600" smtClean="0">
                <a:solidFill>
                  <a:srgbClr val="F84F41"/>
                </a:solidFill>
                <a:latin typeface="Microsoft Yahei" panose="020B0503020204020204" pitchFamily="34" charset="-122"/>
                <a:ea typeface="Microsoft Yahei" panose="020B0503020204020204" pitchFamily="34" charset="-122"/>
                <a:sym typeface="Microsoft Yahei" panose="020B0503020204020204" pitchFamily="34" charset="-122"/>
              </a:rPr>
              <a:t>3.0</a:t>
            </a:r>
            <a:r>
              <a:rPr lang="zh-CN" altLang="en-US" sz="1600" smtClean="0">
                <a:solidFill>
                  <a:srgbClr val="F84F41"/>
                </a:solidFill>
                <a:latin typeface="Microsoft Yahei" panose="020B0503020204020204" pitchFamily="34" charset="-122"/>
                <a:ea typeface="Microsoft Yahei" panose="020B0503020204020204" pitchFamily="34" charset="-122"/>
                <a:sym typeface="Microsoft Yahei" panose="020B0503020204020204" pitchFamily="34" charset="-122"/>
              </a:rPr>
              <a:t>以上版本雨课堂</a:t>
            </a:r>
            <a:endParaRPr lang="zh-CN" altLang="en-US" sz="1600">
              <a:solidFill>
                <a:srgbClr val="F84F41"/>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nvGrpSpPr>
          <p:cNvPr id="9" name="组合 8"/>
          <p:cNvGrpSpPr/>
          <p:nvPr>
            <p:custDataLst>
              <p:tags r:id="rId5"/>
            </p:custDataLst>
          </p:nvPr>
        </p:nvGrpSpPr>
        <p:grpSpPr>
          <a:xfrm>
            <a:off x="0" y="0"/>
            <a:ext cx="12192000" cy="635000"/>
            <a:chOff x="0" y="0"/>
            <a:chExt cx="12192000" cy="635000"/>
          </a:xfrm>
        </p:grpSpPr>
        <p:sp>
          <p:nvSpPr>
            <p:cNvPr id="5" name="TitleBackground"/>
            <p:cNvSpPr/>
            <p:nvPr>
              <p:custDataLst>
                <p:tags r:id="rId7"/>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ColorBlock"/>
            <p:cNvSpPr/>
            <p:nvPr>
              <p:custDataLst>
                <p:tags r:id="rId8"/>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ypeText"/>
            <p:cNvSpPr txBox="1"/>
            <p:nvPr>
              <p:custDataLst>
                <p:tags r:id="rId9"/>
              </p:custDataLst>
            </p:nvPr>
          </p:nvSpPr>
          <p:spPr>
            <a:xfrm>
              <a:off x="254000" y="0"/>
              <a:ext cx="1905000" cy="635000"/>
            </a:xfrm>
            <a:prstGeom prst="rect">
              <a:avLst/>
            </a:prstGeom>
            <a:noFill/>
          </p:spPr>
          <p:txBody>
            <a:bodyPr vert="horz" wrap="none" rtlCol="0" anchor="ctr" anchorCtr="0">
              <a:noAutofit/>
            </a:bodyPr>
            <a:lstStyle/>
            <a:p>
              <a:r>
                <a:rPr lang="zh-CN" altLang="en-US" sz="2600" smtClean="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填空题</a:t>
              </a:r>
              <a:endPar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TipText"/>
            <p:cNvSpPr txBox="1"/>
            <p:nvPr>
              <p:custDataLst>
                <p:tags r:id="rId10"/>
              </p:custDataLst>
            </p:nvPr>
          </p:nvSpPr>
          <p:spPr>
            <a:xfrm>
              <a:off x="1525905" y="109220"/>
              <a:ext cx="2286000" cy="508000"/>
            </a:xfrm>
            <a:prstGeom prst="rect">
              <a:avLst/>
            </a:prstGeom>
            <a:noFill/>
          </p:spPr>
          <p:txBody>
            <a:bodyPr vert="horz" wrap="none" rtlCol="0" anchor="ctr" anchorCtr="0">
              <a:noAutofit/>
            </a:bodyPr>
            <a:lstStyle/>
            <a:p>
              <a:r>
                <a:rPr lang="en-US" altLang="zh-CN" sz="2000" smtClean="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3</a:t>
              </a:r>
              <a:r>
                <a:rPr lang="zh-CN" altLang="en-US" sz="2000" smtClean="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endPar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pic>
        <p:nvPicPr>
          <p:cNvPr id="2" name="图片 1"/>
          <p:cNvPicPr>
            <a:picLocks/>
          </p:cNvPicPr>
          <p:nvPr>
            <p:custDataLst>
              <p:tags r:id="rId6"/>
            </p:custDataLst>
          </p:nvPr>
        </p:nvPicPr>
        <p:blipFill>
          <a:blip r:embed="rId12">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
    </p:custDataLst>
    <p:extLst>
      <p:ext uri="{BB962C8B-B14F-4D97-AF65-F5344CB8AC3E}">
        <p14:creationId xmlns:p14="http://schemas.microsoft.com/office/powerpoint/2010/main" val="2294301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94582" y="716894"/>
            <a:ext cx="5994758" cy="1109044"/>
            <a:chOff x="3279913" y="488294"/>
            <a:chExt cx="5994758" cy="1109044"/>
          </a:xfrm>
        </p:grpSpPr>
        <p:grpSp>
          <p:nvGrpSpPr>
            <p:cNvPr id="3" name="组合 2"/>
            <p:cNvGrpSpPr/>
            <p:nvPr/>
          </p:nvGrpSpPr>
          <p:grpSpPr>
            <a:xfrm>
              <a:off x="3279913" y="909457"/>
              <a:ext cx="5994758" cy="687881"/>
              <a:chOff x="3279913" y="909457"/>
              <a:chExt cx="5994758" cy="687881"/>
            </a:xfrm>
          </p:grpSpPr>
          <p:sp>
            <p:nvSpPr>
              <p:cNvPr id="157" name="矩形: 圆角 156"/>
              <p:cNvSpPr/>
              <p:nvPr/>
            </p:nvSpPr>
            <p:spPr>
              <a:xfrm>
                <a:off x="3279913" y="909457"/>
                <a:ext cx="599475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58" name="文本框 157"/>
              <p:cNvSpPr txBox="1"/>
              <p:nvPr/>
            </p:nvSpPr>
            <p:spPr>
              <a:xfrm>
                <a:off x="5378397" y="1032190"/>
                <a:ext cx="2624436" cy="535531"/>
              </a:xfrm>
              <a:prstGeom prst="rect">
                <a:avLst/>
              </a:prstGeom>
              <a:noFill/>
            </p:spPr>
            <p:txBody>
              <a:bodyPr wrap="none" rtlCol="0" anchor="t">
                <a:spAutoFit/>
              </a:bodyPr>
              <a:lstStyle/>
              <a:p>
                <a:pPr lvl="0" fontAlgn="base">
                  <a:lnSpc>
                    <a:spcPct val="90000"/>
                  </a:lnSpc>
                  <a:spcBef>
                    <a:spcPts val="1000"/>
                  </a:spcBef>
                  <a:spcAft>
                    <a:spcPct val="0"/>
                  </a:spcAft>
                  <a:defRPr/>
                </a:pPr>
                <a:r>
                  <a:rPr lang="en-US" altLang="zh-CN" sz="3200" dirty="0">
                    <a:solidFill>
                      <a:schemeClr val="bg1"/>
                    </a:solidFill>
                    <a:effectLst>
                      <a:outerShdw blurRad="38100" dist="38100" dir="2700000" algn="tl">
                        <a:srgbClr val="000000">
                          <a:alpha val="43137"/>
                        </a:srgbClr>
                      </a:outerShdw>
                    </a:effectLst>
                    <a:latin typeface="+mj-lt"/>
                    <a:ea typeface="思源黑体 CN Heavy" panose="020B0A00000000000000" pitchFamily="34" charset="-122"/>
                    <a:sym typeface="+mn-ea"/>
                  </a:rPr>
                  <a:t>MP3</a:t>
                </a: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编码算法</a:t>
                </a:r>
              </a:p>
            </p:txBody>
          </p:sp>
        </p:grpSp>
        <p:grpSp>
          <p:nvGrpSpPr>
            <p:cNvPr id="4"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5"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45"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6"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66" name="组合 165"/>
          <p:cNvGrpSpPr/>
          <p:nvPr/>
        </p:nvGrpSpPr>
        <p:grpSpPr>
          <a:xfrm>
            <a:off x="1771076" y="2566101"/>
            <a:ext cx="1239147" cy="1348027"/>
            <a:chOff x="1900378" y="2309572"/>
            <a:chExt cx="1042547" cy="1348027"/>
          </a:xfrm>
        </p:grpSpPr>
        <p:sp>
          <p:nvSpPr>
            <p:cNvPr id="160" name="矩形: 圆角 159"/>
            <p:cNvSpPr/>
            <p:nvPr/>
          </p:nvSpPr>
          <p:spPr>
            <a:xfrm>
              <a:off x="1900378" y="2309572"/>
              <a:ext cx="947709" cy="1348027"/>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62" name="文本框 161"/>
            <p:cNvSpPr txBox="1"/>
            <p:nvPr/>
          </p:nvSpPr>
          <p:spPr>
            <a:xfrm>
              <a:off x="2051976" y="2383420"/>
              <a:ext cx="890949" cy="1200329"/>
            </a:xfrm>
            <a:prstGeom prst="rect">
              <a:avLst/>
            </a:prstGeom>
            <a:noFill/>
          </p:spPr>
          <p:txBody>
            <a:bodyPr wrap="square" rtlCol="0">
              <a:spAutoFit/>
            </a:bodyPr>
            <a:lstStyle/>
            <a:p>
              <a:r>
                <a:rPr lang="zh-CN" altLang="en-US" sz="2400" dirty="0"/>
                <a:t>子带滤波器组</a:t>
              </a:r>
            </a:p>
          </p:txBody>
        </p:sp>
      </p:grpSp>
      <p:grpSp>
        <p:nvGrpSpPr>
          <p:cNvPr id="167" name="组合 166"/>
          <p:cNvGrpSpPr/>
          <p:nvPr/>
        </p:nvGrpSpPr>
        <p:grpSpPr>
          <a:xfrm>
            <a:off x="3576371" y="2566101"/>
            <a:ext cx="1221402" cy="1348027"/>
            <a:chOff x="3548849" y="2309572"/>
            <a:chExt cx="1221402" cy="1348027"/>
          </a:xfrm>
        </p:grpSpPr>
        <p:sp>
          <p:nvSpPr>
            <p:cNvPr id="161" name="矩形: 圆角 160"/>
            <p:cNvSpPr/>
            <p:nvPr/>
          </p:nvSpPr>
          <p:spPr>
            <a:xfrm>
              <a:off x="3568664" y="2309572"/>
              <a:ext cx="916068" cy="1348027"/>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63" name="文本框 162"/>
            <p:cNvSpPr txBox="1"/>
            <p:nvPr/>
          </p:nvSpPr>
          <p:spPr>
            <a:xfrm>
              <a:off x="3548849" y="2752751"/>
              <a:ext cx="1221402" cy="430887"/>
            </a:xfrm>
            <a:prstGeom prst="rect">
              <a:avLst/>
            </a:prstGeom>
            <a:noFill/>
          </p:spPr>
          <p:txBody>
            <a:bodyPr wrap="square" rtlCol="0">
              <a:spAutoFit/>
            </a:bodyPr>
            <a:lstStyle/>
            <a:p>
              <a:r>
                <a:rPr lang="en-US" altLang="zh-CN" sz="2200" dirty="0"/>
                <a:t>MDCT</a:t>
              </a:r>
              <a:endParaRPr lang="zh-CN" altLang="en-US" sz="2200" dirty="0"/>
            </a:p>
          </p:txBody>
        </p:sp>
      </p:grpSp>
      <p:grpSp>
        <p:nvGrpSpPr>
          <p:cNvPr id="168" name="组合 167"/>
          <p:cNvGrpSpPr/>
          <p:nvPr/>
        </p:nvGrpSpPr>
        <p:grpSpPr>
          <a:xfrm>
            <a:off x="5260496" y="2566101"/>
            <a:ext cx="1381007" cy="1446550"/>
            <a:chOff x="4716998" y="2309572"/>
            <a:chExt cx="1091007" cy="1446550"/>
          </a:xfrm>
        </p:grpSpPr>
        <p:sp>
          <p:nvSpPr>
            <p:cNvPr id="164" name="矩形: 圆角 163"/>
            <p:cNvSpPr/>
            <p:nvPr/>
          </p:nvSpPr>
          <p:spPr>
            <a:xfrm>
              <a:off x="4843068" y="2309572"/>
              <a:ext cx="838868" cy="1348027"/>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65" name="文本框 164"/>
            <p:cNvSpPr txBox="1"/>
            <p:nvPr/>
          </p:nvSpPr>
          <p:spPr>
            <a:xfrm>
              <a:off x="4716998" y="2309572"/>
              <a:ext cx="1091007" cy="1446550"/>
            </a:xfrm>
            <a:prstGeom prst="rect">
              <a:avLst/>
            </a:prstGeom>
            <a:noFill/>
          </p:spPr>
          <p:txBody>
            <a:bodyPr wrap="square" rtlCol="0">
              <a:spAutoFit/>
            </a:bodyPr>
            <a:lstStyle/>
            <a:p>
              <a:pPr algn="ctr"/>
              <a:r>
                <a:rPr lang="zh-CN" altLang="en-US" sz="2200" dirty="0">
                  <a:latin typeface="+mj-ea"/>
                  <a:ea typeface="+mj-ea"/>
                </a:rPr>
                <a:t>比特</a:t>
              </a:r>
              <a:endParaRPr lang="en-US" altLang="zh-CN" sz="2200" dirty="0">
                <a:latin typeface="+mj-ea"/>
                <a:ea typeface="+mj-ea"/>
              </a:endParaRPr>
            </a:p>
            <a:p>
              <a:pPr algn="ctr"/>
              <a:r>
                <a:rPr lang="zh-CN" altLang="en-US" sz="2200" dirty="0">
                  <a:latin typeface="+mj-ea"/>
                  <a:ea typeface="+mj-ea"/>
                </a:rPr>
                <a:t>和比例</a:t>
              </a:r>
              <a:endParaRPr lang="en-US" altLang="zh-CN" sz="2200" dirty="0">
                <a:latin typeface="+mj-ea"/>
                <a:ea typeface="+mj-ea"/>
              </a:endParaRPr>
            </a:p>
            <a:p>
              <a:pPr algn="ctr"/>
              <a:r>
                <a:rPr lang="zh-CN" altLang="en-US" sz="2200" dirty="0">
                  <a:latin typeface="+mj-ea"/>
                  <a:ea typeface="+mj-ea"/>
                </a:rPr>
                <a:t>因子</a:t>
              </a:r>
              <a:endParaRPr lang="en-US" altLang="zh-CN" sz="2200" dirty="0">
                <a:latin typeface="+mj-ea"/>
                <a:ea typeface="+mj-ea"/>
              </a:endParaRPr>
            </a:p>
            <a:p>
              <a:pPr algn="ctr"/>
              <a:r>
                <a:rPr lang="zh-CN" altLang="en-US" sz="2200" dirty="0">
                  <a:latin typeface="+mj-ea"/>
                  <a:ea typeface="+mj-ea"/>
                </a:rPr>
                <a:t>分配</a:t>
              </a:r>
            </a:p>
          </p:txBody>
        </p:sp>
      </p:grpSp>
      <p:grpSp>
        <p:nvGrpSpPr>
          <p:cNvPr id="169" name="组合 168"/>
          <p:cNvGrpSpPr/>
          <p:nvPr/>
        </p:nvGrpSpPr>
        <p:grpSpPr>
          <a:xfrm>
            <a:off x="7427607" y="2566101"/>
            <a:ext cx="1091007" cy="1348027"/>
            <a:chOff x="4716998" y="2309572"/>
            <a:chExt cx="1091007" cy="1348027"/>
          </a:xfrm>
        </p:grpSpPr>
        <p:sp>
          <p:nvSpPr>
            <p:cNvPr id="170" name="矩形: 圆角 169"/>
            <p:cNvSpPr/>
            <p:nvPr/>
          </p:nvSpPr>
          <p:spPr>
            <a:xfrm>
              <a:off x="4843068" y="2309572"/>
              <a:ext cx="838868" cy="1348027"/>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71" name="文本框 170"/>
            <p:cNvSpPr txBox="1"/>
            <p:nvPr/>
          </p:nvSpPr>
          <p:spPr>
            <a:xfrm>
              <a:off x="4716998" y="2646845"/>
              <a:ext cx="1091007" cy="769441"/>
            </a:xfrm>
            <a:prstGeom prst="rect">
              <a:avLst/>
            </a:prstGeom>
            <a:noFill/>
          </p:spPr>
          <p:txBody>
            <a:bodyPr wrap="square" rtlCol="0">
              <a:spAutoFit/>
            </a:bodyPr>
            <a:lstStyle/>
            <a:p>
              <a:pPr algn="ctr"/>
              <a:r>
                <a:rPr lang="zh-CN" altLang="en-US" sz="2200" dirty="0">
                  <a:latin typeface="+mj-ea"/>
                  <a:ea typeface="+mj-ea"/>
                </a:rPr>
                <a:t>哈夫曼编码</a:t>
              </a:r>
            </a:p>
          </p:txBody>
        </p:sp>
      </p:grpSp>
      <p:grpSp>
        <p:nvGrpSpPr>
          <p:cNvPr id="172" name="组合 171"/>
          <p:cNvGrpSpPr/>
          <p:nvPr/>
        </p:nvGrpSpPr>
        <p:grpSpPr>
          <a:xfrm>
            <a:off x="9193256" y="2566101"/>
            <a:ext cx="1340390" cy="1348027"/>
            <a:chOff x="4716998" y="2309572"/>
            <a:chExt cx="1091007" cy="1348027"/>
          </a:xfrm>
        </p:grpSpPr>
        <p:sp>
          <p:nvSpPr>
            <p:cNvPr id="173" name="矩形: 圆角 172"/>
            <p:cNvSpPr/>
            <p:nvPr/>
          </p:nvSpPr>
          <p:spPr>
            <a:xfrm>
              <a:off x="4843068" y="2309572"/>
              <a:ext cx="838868" cy="1348027"/>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74" name="文本框 173"/>
            <p:cNvSpPr txBox="1"/>
            <p:nvPr/>
          </p:nvSpPr>
          <p:spPr>
            <a:xfrm>
              <a:off x="4716998" y="2429586"/>
              <a:ext cx="1091007" cy="1107996"/>
            </a:xfrm>
            <a:prstGeom prst="rect">
              <a:avLst/>
            </a:prstGeom>
            <a:noFill/>
          </p:spPr>
          <p:txBody>
            <a:bodyPr wrap="square" rtlCol="0">
              <a:spAutoFit/>
            </a:bodyPr>
            <a:lstStyle/>
            <a:p>
              <a:pPr algn="ctr"/>
              <a:r>
                <a:rPr lang="zh-CN" altLang="en-US" sz="2200" dirty="0">
                  <a:latin typeface="+mj-ea"/>
                  <a:ea typeface="+mj-ea"/>
                </a:rPr>
                <a:t>帧数</a:t>
              </a:r>
              <a:endParaRPr lang="en-US" altLang="zh-CN" sz="2200" dirty="0">
                <a:latin typeface="+mj-ea"/>
                <a:ea typeface="+mj-ea"/>
              </a:endParaRPr>
            </a:p>
            <a:p>
              <a:pPr algn="ctr"/>
              <a:r>
                <a:rPr lang="zh-CN" altLang="en-US" sz="2200" dirty="0">
                  <a:latin typeface="+mj-ea"/>
                  <a:ea typeface="+mj-ea"/>
                </a:rPr>
                <a:t>据流</a:t>
              </a:r>
              <a:endParaRPr lang="en-US" altLang="zh-CN" sz="2200" dirty="0">
                <a:latin typeface="+mj-ea"/>
                <a:ea typeface="+mj-ea"/>
              </a:endParaRPr>
            </a:p>
            <a:p>
              <a:pPr algn="ctr"/>
              <a:r>
                <a:rPr lang="zh-CN" altLang="en-US" sz="2200" dirty="0">
                  <a:latin typeface="+mj-ea"/>
                  <a:ea typeface="+mj-ea"/>
                </a:rPr>
                <a:t>形成</a:t>
              </a:r>
            </a:p>
          </p:txBody>
        </p:sp>
      </p:grpSp>
      <p:grpSp>
        <p:nvGrpSpPr>
          <p:cNvPr id="175" name="组合 174"/>
          <p:cNvGrpSpPr/>
          <p:nvPr/>
        </p:nvGrpSpPr>
        <p:grpSpPr>
          <a:xfrm>
            <a:off x="8879854" y="5058338"/>
            <a:ext cx="1820963" cy="563204"/>
            <a:chOff x="4716998" y="2309572"/>
            <a:chExt cx="1091007" cy="1348027"/>
          </a:xfrm>
        </p:grpSpPr>
        <p:sp>
          <p:nvSpPr>
            <p:cNvPr id="176" name="矩形: 圆角 175"/>
            <p:cNvSpPr/>
            <p:nvPr/>
          </p:nvSpPr>
          <p:spPr>
            <a:xfrm>
              <a:off x="4843068" y="2309572"/>
              <a:ext cx="838868" cy="1348027"/>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77" name="文本框 176"/>
            <p:cNvSpPr txBox="1"/>
            <p:nvPr/>
          </p:nvSpPr>
          <p:spPr>
            <a:xfrm>
              <a:off x="4716998" y="2429586"/>
              <a:ext cx="1091007" cy="769441"/>
            </a:xfrm>
            <a:prstGeom prst="rect">
              <a:avLst/>
            </a:prstGeom>
            <a:noFill/>
          </p:spPr>
          <p:txBody>
            <a:bodyPr wrap="square" rtlCol="0">
              <a:spAutoFit/>
            </a:bodyPr>
            <a:lstStyle/>
            <a:p>
              <a:pPr algn="ctr"/>
              <a:r>
                <a:rPr lang="zh-CN" altLang="en-US" sz="2200" dirty="0">
                  <a:latin typeface="+mj-ea"/>
                  <a:ea typeface="+mj-ea"/>
                </a:rPr>
                <a:t>辅助数据</a:t>
              </a:r>
            </a:p>
          </p:txBody>
        </p:sp>
      </p:grpSp>
      <p:grpSp>
        <p:nvGrpSpPr>
          <p:cNvPr id="181" name="组合 180"/>
          <p:cNvGrpSpPr/>
          <p:nvPr/>
        </p:nvGrpSpPr>
        <p:grpSpPr>
          <a:xfrm>
            <a:off x="4465320" y="5156835"/>
            <a:ext cx="2543810" cy="563245"/>
            <a:chOff x="4742580" y="2309572"/>
            <a:chExt cx="1091007" cy="1348027"/>
          </a:xfrm>
        </p:grpSpPr>
        <p:sp>
          <p:nvSpPr>
            <p:cNvPr id="182" name="矩形: 圆角 181"/>
            <p:cNvSpPr/>
            <p:nvPr/>
          </p:nvSpPr>
          <p:spPr>
            <a:xfrm>
              <a:off x="4843068" y="2309572"/>
              <a:ext cx="838868" cy="1348027"/>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solidFill>
                  <a:schemeClr val="tx1">
                    <a:lumMod val="85000"/>
                    <a:lumOff val="15000"/>
                  </a:schemeClr>
                </a:solidFill>
                <a:latin typeface="+mj-ea"/>
                <a:ea typeface="+mj-ea"/>
                <a:cs typeface="+mn-ea"/>
                <a:sym typeface="+mn-lt"/>
              </a:endParaRPr>
            </a:p>
          </p:txBody>
        </p:sp>
        <p:sp>
          <p:nvSpPr>
            <p:cNvPr id="183" name="文本框 182"/>
            <p:cNvSpPr txBox="1"/>
            <p:nvPr/>
          </p:nvSpPr>
          <p:spPr>
            <a:xfrm>
              <a:off x="4742580" y="2429587"/>
              <a:ext cx="1091007" cy="1028877"/>
            </a:xfrm>
            <a:prstGeom prst="rect">
              <a:avLst/>
            </a:prstGeom>
            <a:noFill/>
          </p:spPr>
          <p:txBody>
            <a:bodyPr wrap="square" rtlCol="0">
              <a:spAutoFit/>
            </a:bodyPr>
            <a:lstStyle/>
            <a:p>
              <a:pPr algn="ctr"/>
              <a:r>
                <a:rPr lang="zh-CN" altLang="en-US" sz="2200" dirty="0">
                  <a:latin typeface="+mj-ea"/>
                  <a:ea typeface="+mj-ea"/>
                </a:rPr>
                <a:t>心理声学模型</a:t>
              </a:r>
            </a:p>
          </p:txBody>
        </p:sp>
      </p:grpSp>
      <p:grpSp>
        <p:nvGrpSpPr>
          <p:cNvPr id="208" name="组合 207"/>
          <p:cNvGrpSpPr/>
          <p:nvPr/>
        </p:nvGrpSpPr>
        <p:grpSpPr>
          <a:xfrm>
            <a:off x="431290" y="2335266"/>
            <a:ext cx="1812432" cy="568108"/>
            <a:chOff x="431290" y="2335266"/>
            <a:chExt cx="1812432" cy="568108"/>
          </a:xfrm>
        </p:grpSpPr>
        <p:cxnSp>
          <p:nvCxnSpPr>
            <p:cNvPr id="185" name="直接箭头连接符 184"/>
            <p:cNvCxnSpPr/>
            <p:nvPr/>
          </p:nvCxnSpPr>
          <p:spPr>
            <a:xfrm flipV="1">
              <a:off x="688003" y="2900517"/>
              <a:ext cx="902320" cy="2857"/>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sp>
          <p:nvSpPr>
            <p:cNvPr id="187" name="文本框 186"/>
            <p:cNvSpPr txBox="1"/>
            <p:nvPr/>
          </p:nvSpPr>
          <p:spPr>
            <a:xfrm>
              <a:off x="431290" y="2335266"/>
              <a:ext cx="1812432" cy="461665"/>
            </a:xfrm>
            <a:prstGeom prst="rect">
              <a:avLst/>
            </a:prstGeom>
            <a:noFill/>
          </p:spPr>
          <p:txBody>
            <a:bodyPr wrap="square" rtlCol="0">
              <a:spAutoFit/>
            </a:bodyPr>
            <a:lstStyle/>
            <a:p>
              <a:r>
                <a:rPr lang="en-US" altLang="zh-CN" sz="2400" dirty="0"/>
                <a:t>PCM</a:t>
              </a:r>
              <a:r>
                <a:rPr lang="zh-CN" altLang="en-US" sz="2400" dirty="0"/>
                <a:t>数据</a:t>
              </a:r>
            </a:p>
          </p:txBody>
        </p:sp>
      </p:grpSp>
      <p:grpSp>
        <p:nvGrpSpPr>
          <p:cNvPr id="209" name="组合 208"/>
          <p:cNvGrpSpPr/>
          <p:nvPr/>
        </p:nvGrpSpPr>
        <p:grpSpPr>
          <a:xfrm>
            <a:off x="10364508" y="2566098"/>
            <a:ext cx="1812432" cy="568108"/>
            <a:chOff x="10262326" y="2335266"/>
            <a:chExt cx="1812432" cy="568108"/>
          </a:xfrm>
        </p:grpSpPr>
        <p:cxnSp>
          <p:nvCxnSpPr>
            <p:cNvPr id="188" name="直接箭头连接符 187"/>
            <p:cNvCxnSpPr/>
            <p:nvPr/>
          </p:nvCxnSpPr>
          <p:spPr>
            <a:xfrm flipV="1">
              <a:off x="10519039" y="2900517"/>
              <a:ext cx="902320" cy="2857"/>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sp>
          <p:nvSpPr>
            <p:cNvPr id="189" name="文本框 188"/>
            <p:cNvSpPr txBox="1"/>
            <p:nvPr/>
          </p:nvSpPr>
          <p:spPr>
            <a:xfrm>
              <a:off x="10262326" y="2335266"/>
              <a:ext cx="1812432" cy="461665"/>
            </a:xfrm>
            <a:prstGeom prst="rect">
              <a:avLst/>
            </a:prstGeom>
            <a:noFill/>
          </p:spPr>
          <p:txBody>
            <a:bodyPr wrap="square" rtlCol="0">
              <a:spAutoFit/>
            </a:bodyPr>
            <a:lstStyle/>
            <a:p>
              <a:r>
                <a:rPr lang="en-US" altLang="zh-CN" sz="2400" dirty="0"/>
                <a:t>MP3</a:t>
              </a:r>
              <a:r>
                <a:rPr lang="zh-CN" altLang="en-US" sz="2400" dirty="0"/>
                <a:t>码流</a:t>
              </a:r>
            </a:p>
          </p:txBody>
        </p:sp>
      </p:grpSp>
      <p:cxnSp>
        <p:nvCxnSpPr>
          <p:cNvPr id="190" name="直接箭头连接符 189"/>
          <p:cNvCxnSpPr/>
          <p:nvPr/>
        </p:nvCxnSpPr>
        <p:spPr>
          <a:xfrm>
            <a:off x="3019619" y="3224723"/>
            <a:ext cx="375069" cy="1"/>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接箭头连接符 191"/>
          <p:cNvCxnSpPr/>
          <p:nvPr/>
        </p:nvCxnSpPr>
        <p:spPr>
          <a:xfrm>
            <a:off x="4802265" y="3224723"/>
            <a:ext cx="375069" cy="1"/>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接箭头连接符 192"/>
          <p:cNvCxnSpPr/>
          <p:nvPr/>
        </p:nvCxnSpPr>
        <p:spPr>
          <a:xfrm>
            <a:off x="6847020" y="3224723"/>
            <a:ext cx="375069" cy="1"/>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接箭头连接符 193"/>
          <p:cNvCxnSpPr/>
          <p:nvPr/>
        </p:nvCxnSpPr>
        <p:spPr>
          <a:xfrm>
            <a:off x="8692320" y="3224723"/>
            <a:ext cx="375069" cy="1"/>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grpSp>
        <p:nvGrpSpPr>
          <p:cNvPr id="201" name="组合 200"/>
          <p:cNvGrpSpPr/>
          <p:nvPr/>
        </p:nvGrpSpPr>
        <p:grpSpPr>
          <a:xfrm>
            <a:off x="1043646" y="2900518"/>
            <a:ext cx="3468608" cy="2543653"/>
            <a:chOff x="1329886" y="3368066"/>
            <a:chExt cx="3174339" cy="2053765"/>
          </a:xfrm>
        </p:grpSpPr>
        <p:cxnSp>
          <p:nvCxnSpPr>
            <p:cNvPr id="197" name="直接箭头连接符 196"/>
            <p:cNvCxnSpPr/>
            <p:nvPr/>
          </p:nvCxnSpPr>
          <p:spPr>
            <a:xfrm>
              <a:off x="1337506" y="5419992"/>
              <a:ext cx="3166719" cy="1"/>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接连接符 199"/>
            <p:cNvCxnSpPr/>
            <p:nvPr/>
          </p:nvCxnSpPr>
          <p:spPr>
            <a:xfrm>
              <a:off x="1329886" y="3368066"/>
              <a:ext cx="0" cy="2053765"/>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03" name="直接箭头连接符 202"/>
          <p:cNvCxnSpPr/>
          <p:nvPr/>
        </p:nvCxnSpPr>
        <p:spPr>
          <a:xfrm flipV="1">
            <a:off x="6076998" y="4012531"/>
            <a:ext cx="0" cy="928437"/>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接箭头连接符 205"/>
          <p:cNvCxnSpPr/>
          <p:nvPr/>
        </p:nvCxnSpPr>
        <p:spPr>
          <a:xfrm flipV="1">
            <a:off x="9871538" y="4012531"/>
            <a:ext cx="0" cy="928437"/>
          </a:xfrm>
          <a:prstGeom prst="straightConnector1">
            <a:avLst/>
          </a:prstGeom>
          <a:ln>
            <a:solidFill>
              <a:srgbClr val="0F73EE"/>
            </a:solidFill>
            <a:tailEnd type="triangle"/>
          </a:ln>
        </p:spPr>
        <p:style>
          <a:lnRef idx="1">
            <a:schemeClr val="accent1"/>
          </a:lnRef>
          <a:fillRef idx="0">
            <a:schemeClr val="accent1"/>
          </a:fillRef>
          <a:effectRef idx="0">
            <a:schemeClr val="accent1"/>
          </a:effectRef>
          <a:fontRef idx="minor">
            <a:schemeClr val="tx1"/>
          </a:fontRef>
        </p:style>
      </p:cxnSp>
      <p:sp>
        <p:nvSpPr>
          <p:cNvPr id="207" name="文本框 206"/>
          <p:cNvSpPr txBox="1"/>
          <p:nvPr/>
        </p:nvSpPr>
        <p:spPr>
          <a:xfrm>
            <a:off x="4989799" y="5985401"/>
            <a:ext cx="3038011" cy="523220"/>
          </a:xfrm>
          <a:prstGeom prst="rect">
            <a:avLst/>
          </a:prstGeom>
          <a:noFill/>
        </p:spPr>
        <p:txBody>
          <a:bodyPr wrap="none" rtlCol="0" anchor="t">
            <a:spAutoFit/>
          </a:bodyPr>
          <a:lstStyle/>
          <a:p>
            <a:r>
              <a:rPr lang="en-US" altLang="zh-CN" sz="2800" dirty="0">
                <a:solidFill>
                  <a:srgbClr val="002060"/>
                </a:solidFill>
                <a:latin typeface="+mj-lt"/>
                <a:ea typeface="思源黑体 CN Heavy" panose="020B0A00000000000000" pitchFamily="34" charset="-122"/>
                <a:sym typeface="+mn-ea"/>
              </a:rPr>
              <a:t>MP3</a:t>
            </a:r>
            <a:r>
              <a:rPr lang="zh-CN" altLang="en-US" sz="2400" dirty="0">
                <a:solidFill>
                  <a:srgbClr val="002060"/>
                </a:solidFill>
                <a:latin typeface="思源黑体 CN Heavy" panose="020B0A00000000000000" pitchFamily="34" charset="-122"/>
                <a:ea typeface="思源黑体 CN Heavy" panose="020B0A00000000000000" pitchFamily="34" charset="-122"/>
                <a:sym typeface="+mn-ea"/>
              </a:rPr>
              <a:t>编码算法的过程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08"/>
                                        </p:tgtEl>
                                        <p:attrNameLst>
                                          <p:attrName>style.visibility</p:attrName>
                                        </p:attrNameLst>
                                      </p:cBhvr>
                                      <p:to>
                                        <p:strVal val="visible"/>
                                      </p:to>
                                    </p:set>
                                    <p:animEffect transition="in" filter="wipe(left)">
                                      <p:cBhvr>
                                        <p:cTn id="13" dur="500"/>
                                        <p:tgtEl>
                                          <p:spTgt spid="208"/>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166"/>
                                        </p:tgtEl>
                                        <p:attrNameLst>
                                          <p:attrName>style.visibility</p:attrName>
                                        </p:attrNameLst>
                                      </p:cBhvr>
                                      <p:to>
                                        <p:strVal val="visible"/>
                                      </p:to>
                                    </p:set>
                                    <p:animEffect transition="in" filter="fade">
                                      <p:cBhvr>
                                        <p:cTn id="17" dur="500"/>
                                        <p:tgtEl>
                                          <p:spTgt spid="166"/>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190"/>
                                        </p:tgtEl>
                                        <p:attrNameLst>
                                          <p:attrName>style.visibility</p:attrName>
                                        </p:attrNameLst>
                                      </p:cBhvr>
                                      <p:to>
                                        <p:strVal val="visible"/>
                                      </p:to>
                                    </p:set>
                                    <p:animEffect transition="in" filter="wipe(left)">
                                      <p:cBhvr>
                                        <p:cTn id="21" dur="500"/>
                                        <p:tgtEl>
                                          <p:spTgt spid="190"/>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167"/>
                                        </p:tgtEl>
                                        <p:attrNameLst>
                                          <p:attrName>style.visibility</p:attrName>
                                        </p:attrNameLst>
                                      </p:cBhvr>
                                      <p:to>
                                        <p:strVal val="visible"/>
                                      </p:to>
                                    </p:set>
                                    <p:animEffect transition="in" filter="fade">
                                      <p:cBhvr>
                                        <p:cTn id="25" dur="500"/>
                                        <p:tgtEl>
                                          <p:spTgt spid="167"/>
                                        </p:tgtEl>
                                      </p:cBhvr>
                                    </p:animEffect>
                                  </p:childTnLst>
                                </p:cTn>
                              </p:par>
                            </p:childTnLst>
                          </p:cTn>
                        </p:par>
                        <p:par>
                          <p:cTn id="26" fill="hold">
                            <p:stCondLst>
                              <p:cond delay="2500"/>
                            </p:stCondLst>
                            <p:childTnLst>
                              <p:par>
                                <p:cTn id="27" presetID="22" presetClass="entr" presetSubtype="8" fill="hold" nodeType="afterEffect">
                                  <p:stCondLst>
                                    <p:cond delay="0"/>
                                  </p:stCondLst>
                                  <p:childTnLst>
                                    <p:set>
                                      <p:cBhvr>
                                        <p:cTn id="28" dur="1" fill="hold">
                                          <p:stCondLst>
                                            <p:cond delay="0"/>
                                          </p:stCondLst>
                                        </p:cTn>
                                        <p:tgtEl>
                                          <p:spTgt spid="192"/>
                                        </p:tgtEl>
                                        <p:attrNameLst>
                                          <p:attrName>style.visibility</p:attrName>
                                        </p:attrNameLst>
                                      </p:cBhvr>
                                      <p:to>
                                        <p:strVal val="visible"/>
                                      </p:to>
                                    </p:set>
                                    <p:animEffect transition="in" filter="wipe(left)">
                                      <p:cBhvr>
                                        <p:cTn id="29" dur="500"/>
                                        <p:tgtEl>
                                          <p:spTgt spid="192"/>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168"/>
                                        </p:tgtEl>
                                        <p:attrNameLst>
                                          <p:attrName>style.visibility</p:attrName>
                                        </p:attrNameLst>
                                      </p:cBhvr>
                                      <p:to>
                                        <p:strVal val="visible"/>
                                      </p:to>
                                    </p:set>
                                    <p:animEffect transition="in" filter="fade">
                                      <p:cBhvr>
                                        <p:cTn id="33" dur="500"/>
                                        <p:tgtEl>
                                          <p:spTgt spid="168"/>
                                        </p:tgtEl>
                                      </p:cBhvr>
                                    </p:animEffect>
                                  </p:childTnLst>
                                </p:cTn>
                              </p:par>
                            </p:childTnLst>
                          </p:cTn>
                        </p:par>
                        <p:par>
                          <p:cTn id="34" fill="hold">
                            <p:stCondLst>
                              <p:cond delay="3500"/>
                            </p:stCondLst>
                            <p:childTnLst>
                              <p:par>
                                <p:cTn id="35" presetID="22" presetClass="entr" presetSubtype="8" fill="hold" nodeType="afterEffect">
                                  <p:stCondLst>
                                    <p:cond delay="0"/>
                                  </p:stCondLst>
                                  <p:childTnLst>
                                    <p:set>
                                      <p:cBhvr>
                                        <p:cTn id="36" dur="1" fill="hold">
                                          <p:stCondLst>
                                            <p:cond delay="0"/>
                                          </p:stCondLst>
                                        </p:cTn>
                                        <p:tgtEl>
                                          <p:spTgt spid="193"/>
                                        </p:tgtEl>
                                        <p:attrNameLst>
                                          <p:attrName>style.visibility</p:attrName>
                                        </p:attrNameLst>
                                      </p:cBhvr>
                                      <p:to>
                                        <p:strVal val="visible"/>
                                      </p:to>
                                    </p:set>
                                    <p:animEffect transition="in" filter="wipe(left)">
                                      <p:cBhvr>
                                        <p:cTn id="37" dur="500"/>
                                        <p:tgtEl>
                                          <p:spTgt spid="193"/>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169"/>
                                        </p:tgtEl>
                                        <p:attrNameLst>
                                          <p:attrName>style.visibility</p:attrName>
                                        </p:attrNameLst>
                                      </p:cBhvr>
                                      <p:to>
                                        <p:strVal val="visible"/>
                                      </p:to>
                                    </p:set>
                                    <p:animEffect transition="in" filter="fade">
                                      <p:cBhvr>
                                        <p:cTn id="41" dur="500"/>
                                        <p:tgtEl>
                                          <p:spTgt spid="169"/>
                                        </p:tgtEl>
                                      </p:cBhvr>
                                    </p:animEffect>
                                  </p:childTnLst>
                                </p:cTn>
                              </p:par>
                            </p:childTnLst>
                          </p:cTn>
                        </p:par>
                        <p:par>
                          <p:cTn id="42" fill="hold">
                            <p:stCondLst>
                              <p:cond delay="4500"/>
                            </p:stCondLst>
                            <p:childTnLst>
                              <p:par>
                                <p:cTn id="43" presetID="22" presetClass="entr" presetSubtype="8" fill="hold" nodeType="afterEffect">
                                  <p:stCondLst>
                                    <p:cond delay="0"/>
                                  </p:stCondLst>
                                  <p:childTnLst>
                                    <p:set>
                                      <p:cBhvr>
                                        <p:cTn id="44" dur="1" fill="hold">
                                          <p:stCondLst>
                                            <p:cond delay="0"/>
                                          </p:stCondLst>
                                        </p:cTn>
                                        <p:tgtEl>
                                          <p:spTgt spid="194"/>
                                        </p:tgtEl>
                                        <p:attrNameLst>
                                          <p:attrName>style.visibility</p:attrName>
                                        </p:attrNameLst>
                                      </p:cBhvr>
                                      <p:to>
                                        <p:strVal val="visible"/>
                                      </p:to>
                                    </p:set>
                                    <p:animEffect transition="in" filter="wipe(left)">
                                      <p:cBhvr>
                                        <p:cTn id="45" dur="500"/>
                                        <p:tgtEl>
                                          <p:spTgt spid="194"/>
                                        </p:tgtEl>
                                      </p:cBhvr>
                                    </p:animEffect>
                                  </p:childTnLst>
                                </p:cTn>
                              </p:par>
                            </p:childTnLst>
                          </p:cTn>
                        </p:par>
                        <p:par>
                          <p:cTn id="46" fill="hold">
                            <p:stCondLst>
                              <p:cond delay="5000"/>
                            </p:stCondLst>
                            <p:childTnLst>
                              <p:par>
                                <p:cTn id="47" presetID="10" presetClass="entr" presetSubtype="0" fill="hold" nodeType="afterEffect">
                                  <p:stCondLst>
                                    <p:cond delay="0"/>
                                  </p:stCondLst>
                                  <p:childTnLst>
                                    <p:set>
                                      <p:cBhvr>
                                        <p:cTn id="48" dur="1" fill="hold">
                                          <p:stCondLst>
                                            <p:cond delay="0"/>
                                          </p:stCondLst>
                                        </p:cTn>
                                        <p:tgtEl>
                                          <p:spTgt spid="172"/>
                                        </p:tgtEl>
                                        <p:attrNameLst>
                                          <p:attrName>style.visibility</p:attrName>
                                        </p:attrNameLst>
                                      </p:cBhvr>
                                      <p:to>
                                        <p:strVal val="visible"/>
                                      </p:to>
                                    </p:set>
                                    <p:animEffect transition="in" filter="fade">
                                      <p:cBhvr>
                                        <p:cTn id="49" dur="500"/>
                                        <p:tgtEl>
                                          <p:spTgt spid="172"/>
                                        </p:tgtEl>
                                      </p:cBhvr>
                                    </p:animEffect>
                                  </p:childTnLst>
                                </p:cTn>
                              </p:par>
                            </p:childTnLst>
                          </p:cTn>
                        </p:par>
                        <p:par>
                          <p:cTn id="50" fill="hold">
                            <p:stCondLst>
                              <p:cond delay="5500"/>
                            </p:stCondLst>
                            <p:childTnLst>
                              <p:par>
                                <p:cTn id="51" presetID="22" presetClass="entr" presetSubtype="8" fill="hold" nodeType="afterEffect">
                                  <p:stCondLst>
                                    <p:cond delay="0"/>
                                  </p:stCondLst>
                                  <p:childTnLst>
                                    <p:set>
                                      <p:cBhvr>
                                        <p:cTn id="52" dur="1" fill="hold">
                                          <p:stCondLst>
                                            <p:cond delay="0"/>
                                          </p:stCondLst>
                                        </p:cTn>
                                        <p:tgtEl>
                                          <p:spTgt spid="209"/>
                                        </p:tgtEl>
                                        <p:attrNameLst>
                                          <p:attrName>style.visibility</p:attrName>
                                        </p:attrNameLst>
                                      </p:cBhvr>
                                      <p:to>
                                        <p:strVal val="visible"/>
                                      </p:to>
                                    </p:set>
                                    <p:animEffect transition="in" filter="wipe(left)">
                                      <p:cBhvr>
                                        <p:cTn id="53" dur="500"/>
                                        <p:tgtEl>
                                          <p:spTgt spid="209"/>
                                        </p:tgtEl>
                                      </p:cBhvr>
                                    </p:animEffect>
                                  </p:childTnLst>
                                </p:cTn>
                              </p:par>
                            </p:childTnLst>
                          </p:cTn>
                        </p:par>
                        <p:par>
                          <p:cTn id="54" fill="hold">
                            <p:stCondLst>
                              <p:cond delay="6000"/>
                            </p:stCondLst>
                            <p:childTnLst>
                              <p:par>
                                <p:cTn id="55" presetID="22" presetClass="entr" presetSubtype="8" fill="hold" nodeType="afterEffect">
                                  <p:stCondLst>
                                    <p:cond delay="0"/>
                                  </p:stCondLst>
                                  <p:childTnLst>
                                    <p:set>
                                      <p:cBhvr>
                                        <p:cTn id="56" dur="1" fill="hold">
                                          <p:stCondLst>
                                            <p:cond delay="0"/>
                                          </p:stCondLst>
                                        </p:cTn>
                                        <p:tgtEl>
                                          <p:spTgt spid="201"/>
                                        </p:tgtEl>
                                        <p:attrNameLst>
                                          <p:attrName>style.visibility</p:attrName>
                                        </p:attrNameLst>
                                      </p:cBhvr>
                                      <p:to>
                                        <p:strVal val="visible"/>
                                      </p:to>
                                    </p:set>
                                    <p:animEffect transition="in" filter="wipe(left)">
                                      <p:cBhvr>
                                        <p:cTn id="57" dur="500"/>
                                        <p:tgtEl>
                                          <p:spTgt spid="201"/>
                                        </p:tgtEl>
                                      </p:cBhvr>
                                    </p:animEffect>
                                  </p:childTnLst>
                                </p:cTn>
                              </p:par>
                            </p:childTnLst>
                          </p:cTn>
                        </p:par>
                        <p:par>
                          <p:cTn id="58" fill="hold">
                            <p:stCondLst>
                              <p:cond delay="6500"/>
                            </p:stCondLst>
                            <p:childTnLst>
                              <p:par>
                                <p:cTn id="59" presetID="10" presetClass="entr" presetSubtype="0" fill="hold" nodeType="afterEffect">
                                  <p:stCondLst>
                                    <p:cond delay="0"/>
                                  </p:stCondLst>
                                  <p:childTnLst>
                                    <p:set>
                                      <p:cBhvr>
                                        <p:cTn id="60" dur="1" fill="hold">
                                          <p:stCondLst>
                                            <p:cond delay="0"/>
                                          </p:stCondLst>
                                        </p:cTn>
                                        <p:tgtEl>
                                          <p:spTgt spid="181"/>
                                        </p:tgtEl>
                                        <p:attrNameLst>
                                          <p:attrName>style.visibility</p:attrName>
                                        </p:attrNameLst>
                                      </p:cBhvr>
                                      <p:to>
                                        <p:strVal val="visible"/>
                                      </p:to>
                                    </p:set>
                                    <p:animEffect transition="in" filter="fade">
                                      <p:cBhvr>
                                        <p:cTn id="61" dur="500"/>
                                        <p:tgtEl>
                                          <p:spTgt spid="181"/>
                                        </p:tgtEl>
                                      </p:cBhvr>
                                    </p:animEffect>
                                  </p:childTnLst>
                                </p:cTn>
                              </p:par>
                            </p:childTnLst>
                          </p:cTn>
                        </p:par>
                        <p:par>
                          <p:cTn id="62" fill="hold">
                            <p:stCondLst>
                              <p:cond delay="7000"/>
                            </p:stCondLst>
                            <p:childTnLst>
                              <p:par>
                                <p:cTn id="63" presetID="22" presetClass="entr" presetSubtype="4" fill="hold" nodeType="afterEffect">
                                  <p:stCondLst>
                                    <p:cond delay="0"/>
                                  </p:stCondLst>
                                  <p:childTnLst>
                                    <p:set>
                                      <p:cBhvr>
                                        <p:cTn id="64" dur="1" fill="hold">
                                          <p:stCondLst>
                                            <p:cond delay="0"/>
                                          </p:stCondLst>
                                        </p:cTn>
                                        <p:tgtEl>
                                          <p:spTgt spid="203"/>
                                        </p:tgtEl>
                                        <p:attrNameLst>
                                          <p:attrName>style.visibility</p:attrName>
                                        </p:attrNameLst>
                                      </p:cBhvr>
                                      <p:to>
                                        <p:strVal val="visible"/>
                                      </p:to>
                                    </p:set>
                                    <p:animEffect transition="in" filter="wipe(down)">
                                      <p:cBhvr>
                                        <p:cTn id="65" dur="500"/>
                                        <p:tgtEl>
                                          <p:spTgt spid="203"/>
                                        </p:tgtEl>
                                      </p:cBhvr>
                                    </p:animEffect>
                                  </p:childTnLst>
                                </p:cTn>
                              </p:par>
                            </p:childTnLst>
                          </p:cTn>
                        </p:par>
                        <p:par>
                          <p:cTn id="66" fill="hold">
                            <p:stCondLst>
                              <p:cond delay="7500"/>
                            </p:stCondLst>
                            <p:childTnLst>
                              <p:par>
                                <p:cTn id="67" presetID="10" presetClass="entr" presetSubtype="0" fill="hold" nodeType="afterEffect">
                                  <p:stCondLst>
                                    <p:cond delay="0"/>
                                  </p:stCondLst>
                                  <p:childTnLst>
                                    <p:set>
                                      <p:cBhvr>
                                        <p:cTn id="68" dur="1" fill="hold">
                                          <p:stCondLst>
                                            <p:cond delay="0"/>
                                          </p:stCondLst>
                                        </p:cTn>
                                        <p:tgtEl>
                                          <p:spTgt spid="175"/>
                                        </p:tgtEl>
                                        <p:attrNameLst>
                                          <p:attrName>style.visibility</p:attrName>
                                        </p:attrNameLst>
                                      </p:cBhvr>
                                      <p:to>
                                        <p:strVal val="visible"/>
                                      </p:to>
                                    </p:set>
                                    <p:animEffect transition="in" filter="fade">
                                      <p:cBhvr>
                                        <p:cTn id="69" dur="500"/>
                                        <p:tgtEl>
                                          <p:spTgt spid="175"/>
                                        </p:tgtEl>
                                      </p:cBhvr>
                                    </p:animEffect>
                                  </p:childTnLst>
                                </p:cTn>
                              </p:par>
                            </p:childTnLst>
                          </p:cTn>
                        </p:par>
                        <p:par>
                          <p:cTn id="70" fill="hold">
                            <p:stCondLst>
                              <p:cond delay="8000"/>
                            </p:stCondLst>
                            <p:childTnLst>
                              <p:par>
                                <p:cTn id="71" presetID="22" presetClass="entr" presetSubtype="4" fill="hold" nodeType="afterEffect">
                                  <p:stCondLst>
                                    <p:cond delay="0"/>
                                  </p:stCondLst>
                                  <p:childTnLst>
                                    <p:set>
                                      <p:cBhvr>
                                        <p:cTn id="72" dur="1" fill="hold">
                                          <p:stCondLst>
                                            <p:cond delay="0"/>
                                          </p:stCondLst>
                                        </p:cTn>
                                        <p:tgtEl>
                                          <p:spTgt spid="206"/>
                                        </p:tgtEl>
                                        <p:attrNameLst>
                                          <p:attrName>style.visibility</p:attrName>
                                        </p:attrNameLst>
                                      </p:cBhvr>
                                      <p:to>
                                        <p:strVal val="visible"/>
                                      </p:to>
                                    </p:set>
                                    <p:animEffect transition="in" filter="wipe(down)">
                                      <p:cBhvr>
                                        <p:cTn id="73" dur="500"/>
                                        <p:tgtEl>
                                          <p:spTgt spid="206"/>
                                        </p:tgtEl>
                                      </p:cBhvr>
                                    </p:animEffect>
                                  </p:childTnLst>
                                </p:cTn>
                              </p:par>
                            </p:childTnLst>
                          </p:cTn>
                        </p:par>
                        <p:par>
                          <p:cTn id="74" fill="hold">
                            <p:stCondLst>
                              <p:cond delay="8500"/>
                            </p:stCondLst>
                            <p:childTnLst>
                              <p:par>
                                <p:cTn id="75" presetID="10" presetClass="entr" presetSubtype="0" fill="hold" grpId="0" nodeType="afterEffect">
                                  <p:stCondLst>
                                    <p:cond delay="0"/>
                                  </p:stCondLst>
                                  <p:childTnLst>
                                    <p:set>
                                      <p:cBhvr>
                                        <p:cTn id="76" dur="1" fill="hold">
                                          <p:stCondLst>
                                            <p:cond delay="0"/>
                                          </p:stCondLst>
                                        </p:cTn>
                                        <p:tgtEl>
                                          <p:spTgt spid="207"/>
                                        </p:tgtEl>
                                        <p:attrNameLst>
                                          <p:attrName>style.visibility</p:attrName>
                                        </p:attrNameLst>
                                      </p:cBhvr>
                                      <p:to>
                                        <p:strVal val="visible"/>
                                      </p:to>
                                    </p:set>
                                    <p:animEffect transition="in" filter="fade">
                                      <p:cBhvr>
                                        <p:cTn id="77" dur="500"/>
                                        <p:tgtEl>
                                          <p:spTgt spid="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1326360" y="1586706"/>
            <a:ext cx="9539279" cy="3684588"/>
            <a:chOff x="1962782" y="3317604"/>
            <a:chExt cx="9539279" cy="3684588"/>
          </a:xfrm>
        </p:grpSpPr>
        <p:sp>
          <p:nvSpPr>
            <p:cNvPr id="9" name="矩形: 圆角 8"/>
            <p:cNvSpPr/>
            <p:nvPr/>
          </p:nvSpPr>
          <p:spPr>
            <a:xfrm>
              <a:off x="1962782" y="3317604"/>
              <a:ext cx="9539279" cy="3684588"/>
            </a:xfrm>
            <a:prstGeom prst="roundRect">
              <a:avLst>
                <a:gd name="adj" fmla="val 4598"/>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206965" y="3480431"/>
              <a:ext cx="9059239" cy="3415030"/>
            </a:xfrm>
            <a:prstGeom prst="rect">
              <a:avLst/>
            </a:prstGeom>
          </p:spPr>
          <p:txBody>
            <a:bodyPr wrap="square">
              <a:spAutoFit/>
            </a:bodyPr>
            <a:lstStyle/>
            <a:p>
              <a:pPr algn="just" fontAlgn="base">
                <a:lnSpc>
                  <a:spcPct val="150000"/>
                </a:lnSpc>
                <a:spcAft>
                  <a:spcPct val="0"/>
                </a:spcAft>
                <a:defRPr/>
              </a:pPr>
              <a:r>
                <a:rPr lang="en-US" altLang="zh-CN" sz="2400" dirty="0"/>
                <a:t>         MP3</a:t>
              </a:r>
              <a:r>
                <a:rPr lang="zh-CN" altLang="en-US" sz="2400" dirty="0">
                  <a:latin typeface="+mn-ea"/>
                </a:rPr>
                <a:t>编码算法流程大致可以分为四部分：</a:t>
              </a:r>
              <a:r>
                <a:rPr lang="zh-CN" altLang="en-US" sz="2400" dirty="0">
                  <a:solidFill>
                    <a:srgbClr val="0F73EE"/>
                  </a:solidFill>
                  <a:latin typeface="+mn-ea"/>
                </a:rPr>
                <a:t>时频映射、心理声学模型、量化编码、帧数据流格式化</a:t>
              </a:r>
              <a:r>
                <a:rPr lang="zh-CN" altLang="en-US" sz="2400" dirty="0">
                  <a:latin typeface="+mn-ea"/>
                </a:rPr>
                <a:t>。其中时频映射部分包括子带滤波器组和</a:t>
              </a:r>
              <a:r>
                <a:rPr lang="en-US" altLang="zh-CN" sz="2400" dirty="0"/>
                <a:t>MDCT</a:t>
              </a:r>
              <a:r>
                <a:rPr lang="en-US" altLang="zh-CN" sz="2400" dirty="0">
                  <a:latin typeface="+mn-ea"/>
                </a:rPr>
                <a:t>(</a:t>
              </a:r>
              <a:r>
                <a:rPr lang="zh-CN" altLang="en-US" sz="2400" dirty="0">
                  <a:latin typeface="+mn-ea"/>
                </a:rPr>
                <a:t>修正的离散余弦变换</a:t>
              </a:r>
              <a:r>
                <a:rPr lang="en-US" altLang="zh-CN" sz="2400" dirty="0">
                  <a:latin typeface="+mn-ea"/>
                </a:rPr>
                <a:t>) </a:t>
              </a:r>
              <a:r>
                <a:rPr lang="zh-CN" altLang="en-US" sz="2400" dirty="0">
                  <a:latin typeface="+mn-ea"/>
                </a:rPr>
                <a:t>，量化编码包括比特和比例因子分配和哈夫曼编码。输入</a:t>
              </a:r>
              <a:r>
                <a:rPr lang="en-US" altLang="zh-CN" sz="2400" dirty="0">
                  <a:sym typeface="+mn-ea"/>
                </a:rPr>
                <a:t>PCM </a:t>
              </a:r>
              <a:r>
                <a:rPr lang="zh-CN" altLang="en-US" sz="2400" dirty="0">
                  <a:latin typeface="+mn-ea"/>
                </a:rPr>
                <a:t>音频数据是按帧进行处理的，每帧包括</a:t>
              </a:r>
              <a:r>
                <a:rPr lang="en-US" altLang="zh-CN" sz="2400" dirty="0"/>
                <a:t>1152</a:t>
              </a:r>
              <a:r>
                <a:rPr lang="zh-CN" altLang="en-US" sz="2400" dirty="0">
                  <a:latin typeface="+mn-ea"/>
                </a:rPr>
                <a:t>个</a:t>
              </a:r>
              <a:r>
                <a:rPr lang="en-US" altLang="zh-CN" sz="2400" dirty="0">
                  <a:sym typeface="+mn-ea"/>
                </a:rPr>
                <a:t>PCM</a:t>
              </a:r>
              <a:r>
                <a:rPr lang="zh-CN" altLang="en-US" sz="2400" dirty="0">
                  <a:latin typeface="+mn-ea"/>
                </a:rPr>
                <a:t>样值，而每帧又分为两个颗粒，也就是每个颗粒包含</a:t>
              </a:r>
              <a:r>
                <a:rPr lang="en-US" altLang="zh-CN" sz="2400" dirty="0"/>
                <a:t>576</a:t>
              </a:r>
              <a:r>
                <a:rPr lang="zh-CN" altLang="en-US" sz="2400" dirty="0">
                  <a:latin typeface="+mn-ea"/>
                </a:rPr>
                <a:t>个</a:t>
              </a:r>
              <a:r>
                <a:rPr lang="en-US" altLang="zh-CN" sz="2400" dirty="0">
                  <a:sym typeface="+mn-ea"/>
                </a:rPr>
                <a:t>PCM</a:t>
              </a:r>
              <a:r>
                <a:rPr lang="zh-CN" altLang="en-US" sz="2400" dirty="0">
                  <a:latin typeface="+mn-ea"/>
                </a:rPr>
                <a:t>样值。</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326360" y="1586705"/>
            <a:ext cx="9539279" cy="3969386"/>
            <a:chOff x="1962782" y="3317603"/>
            <a:chExt cx="9539279" cy="3969386"/>
          </a:xfrm>
        </p:grpSpPr>
        <p:sp>
          <p:nvSpPr>
            <p:cNvPr id="4" name="矩形: 圆角 3"/>
            <p:cNvSpPr/>
            <p:nvPr/>
          </p:nvSpPr>
          <p:spPr>
            <a:xfrm>
              <a:off x="1962782" y="3317603"/>
              <a:ext cx="9539279" cy="3911007"/>
            </a:xfrm>
            <a:prstGeom prst="roundRect">
              <a:avLst>
                <a:gd name="adj" fmla="val 4598"/>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206965" y="3317604"/>
              <a:ext cx="9059239" cy="3969385"/>
            </a:xfrm>
            <a:prstGeom prst="rect">
              <a:avLst/>
            </a:prstGeom>
          </p:spPr>
          <p:txBody>
            <a:bodyPr wrap="square">
              <a:spAutoFit/>
            </a:bodyPr>
            <a:lstStyle/>
            <a:p>
              <a:pPr algn="just" fontAlgn="base">
                <a:lnSpc>
                  <a:spcPct val="150000"/>
                </a:lnSpc>
                <a:spcAft>
                  <a:spcPct val="0"/>
                </a:spcAft>
                <a:defRPr/>
              </a:pPr>
              <a:r>
                <a:rPr lang="en-US" altLang="zh-CN" sz="2400" dirty="0">
                  <a:latin typeface="+mj-lt"/>
                </a:rPr>
                <a:t>         MP3</a:t>
              </a:r>
              <a:r>
                <a:rPr lang="zh-CN" altLang="en-US" sz="2400" dirty="0">
                  <a:latin typeface="+mj-lt"/>
                </a:rPr>
                <a:t>的压缩算法实质上属于有损压缩，而对于人耳来说，</a:t>
              </a:r>
              <a:r>
                <a:rPr lang="en-US" altLang="zh-CN" sz="2400" dirty="0">
                  <a:latin typeface="+mj-lt"/>
                </a:rPr>
                <a:t>MP3</a:t>
              </a:r>
              <a:r>
                <a:rPr lang="zh-CN" altLang="en-US" sz="2400" dirty="0">
                  <a:latin typeface="+mj-lt"/>
                </a:rPr>
                <a:t>的压缩算法属于无损压缩。这里应用的理论基础是人耳的听觉系统的掩蔽效应，包括时域掩蔽和频域掩蔽效应，主要是应用频域掩蔽效应。为了应用频域掩蔽效应，需对每颗粒的</a:t>
              </a:r>
              <a:r>
                <a:rPr lang="en-US" altLang="zh-CN" sz="2400" dirty="0">
                  <a:latin typeface="+mj-lt"/>
                </a:rPr>
                <a:t>576</a:t>
              </a:r>
              <a:r>
                <a:rPr lang="zh-CN" altLang="en-US" sz="2400" dirty="0">
                  <a:latin typeface="+mj-lt"/>
                </a:rPr>
                <a:t>个</a:t>
              </a:r>
              <a:r>
                <a:rPr lang="en-US" altLang="zh-CN" sz="2400" dirty="0">
                  <a:latin typeface="+mj-lt"/>
                </a:rPr>
                <a:t>P</a:t>
              </a:r>
              <a:r>
                <a:rPr lang="en-US" altLang="zh-CN" sz="2400" dirty="0">
                  <a:latin typeface="+mj-lt"/>
                  <a:sym typeface="+mn-ea"/>
                </a:rPr>
                <a:t>C</a:t>
              </a:r>
              <a:r>
                <a:rPr lang="en-US" altLang="zh-CN" sz="2400" dirty="0">
                  <a:latin typeface="+mj-lt"/>
                </a:rPr>
                <a:t>M</a:t>
              </a:r>
              <a:r>
                <a:rPr lang="zh-CN" altLang="en-US" sz="2400" dirty="0">
                  <a:latin typeface="+mj-lt"/>
                </a:rPr>
                <a:t>样值作时频变换，首先将</a:t>
              </a:r>
              <a:r>
                <a:rPr lang="en-US" altLang="zh-CN" sz="2400" dirty="0">
                  <a:latin typeface="+mj-lt"/>
                </a:rPr>
                <a:t>P</a:t>
              </a:r>
              <a:r>
                <a:rPr lang="en-US" altLang="zh-CN" sz="2400" dirty="0">
                  <a:latin typeface="+mj-lt"/>
                  <a:sym typeface="+mn-ea"/>
                </a:rPr>
                <a:t>C</a:t>
              </a:r>
              <a:r>
                <a:rPr lang="en-US" altLang="zh-CN" sz="2400" dirty="0">
                  <a:latin typeface="+mj-lt"/>
                </a:rPr>
                <a:t>M</a:t>
              </a:r>
              <a:r>
                <a:rPr lang="zh-CN" altLang="en-US" sz="2400" dirty="0">
                  <a:latin typeface="+mj-lt"/>
                </a:rPr>
                <a:t>样值送入子带滤波器组，经子带滤波器组均匀地分为</a:t>
              </a:r>
              <a:r>
                <a:rPr lang="en-US" altLang="zh-CN" sz="2400" dirty="0">
                  <a:latin typeface="+mj-lt"/>
                </a:rPr>
                <a:t>32</a:t>
              </a:r>
              <a:r>
                <a:rPr lang="zh-CN" altLang="en-US" sz="2400" dirty="0">
                  <a:latin typeface="+mj-lt"/>
                </a:rPr>
                <a:t>个子带信号，每个子带包含</a:t>
              </a:r>
              <a:r>
                <a:rPr lang="en-US" altLang="zh-CN" sz="2400" dirty="0">
                  <a:latin typeface="+mj-lt"/>
                </a:rPr>
                <a:t>18</a:t>
              </a:r>
              <a:r>
                <a:rPr lang="zh-CN" altLang="en-US" sz="2400" dirty="0">
                  <a:latin typeface="+mj-lt"/>
                </a:rPr>
                <a:t>个样值。然后，再对各子带作</a:t>
              </a:r>
              <a:r>
                <a:rPr lang="en-US" altLang="zh-CN" sz="2400" dirty="0">
                  <a:latin typeface="+mj-lt"/>
                </a:rPr>
                <a:t>MDCT</a:t>
              </a:r>
              <a:r>
                <a:rPr lang="zh-CN" altLang="en-US" sz="2400" dirty="0">
                  <a:latin typeface="+mj-lt"/>
                </a:rPr>
                <a:t>变换，从而得到</a:t>
              </a:r>
              <a:r>
                <a:rPr lang="en-US" altLang="zh-CN" sz="2400" dirty="0">
                  <a:latin typeface="+mj-lt"/>
                </a:rPr>
                <a:t>576</a:t>
              </a:r>
              <a:r>
                <a:rPr lang="zh-CN" altLang="en-US" sz="2400" dirty="0">
                  <a:latin typeface="+mj-lt"/>
                </a:rPr>
                <a:t>个等间隔的频域样值。 </a:t>
              </a:r>
              <a:endParaRPr lang="zh-CN" altLang="en-US" sz="2400" dirty="0">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975015" y="2659418"/>
            <a:ext cx="2453302" cy="714085"/>
            <a:chOff x="4397979" y="1560722"/>
            <a:chExt cx="2171462" cy="714085"/>
          </a:xfrm>
        </p:grpSpPr>
        <p:sp>
          <p:nvSpPr>
            <p:cNvPr id="8" name="矩形: 圆角 7"/>
            <p:cNvSpPr/>
            <p:nvPr/>
          </p:nvSpPr>
          <p:spPr>
            <a:xfrm>
              <a:off x="4512179" y="1596162"/>
              <a:ext cx="2057262"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9" name="组合 8"/>
            <p:cNvGrpSpPr/>
            <p:nvPr/>
          </p:nvGrpSpPr>
          <p:grpSpPr>
            <a:xfrm>
              <a:off x="4397979" y="1560722"/>
              <a:ext cx="2143835" cy="714085"/>
              <a:chOff x="4397979" y="1560722"/>
              <a:chExt cx="2143835" cy="714085"/>
            </a:xfrm>
          </p:grpSpPr>
          <p:sp>
            <p:nvSpPr>
              <p:cNvPr id="10"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11" name="矩形 10"/>
              <p:cNvSpPr/>
              <p:nvPr/>
            </p:nvSpPr>
            <p:spPr>
              <a:xfrm>
                <a:off x="4818265" y="1581639"/>
                <a:ext cx="1723549" cy="581057"/>
              </a:xfrm>
              <a:prstGeom prst="rect">
                <a:avLst/>
              </a:prstGeom>
            </p:spPr>
            <p:txBody>
              <a:bodyPr wrap="none">
                <a:spAutoFit/>
              </a:bodyPr>
              <a:lstStyle/>
              <a:p>
                <a:pPr lvl="0">
                  <a:lnSpc>
                    <a:spcPct val="150000"/>
                  </a:lnSpc>
                </a:pPr>
                <a:r>
                  <a:rPr lang="zh-CN" altLang="en-US" sz="2400" dirty="0">
                    <a:solidFill>
                      <a:schemeClr val="tx1">
                        <a:lumMod val="85000"/>
                        <a:lumOff val="15000"/>
                      </a:schemeClr>
                    </a:solidFill>
                    <a:latin typeface="思源黑体 CN Heavy" panose="020B0A00000000000000" pitchFamily="34" charset="-122"/>
                    <a:ea typeface="思源黑体 CN Heavy" panose="020B0A00000000000000" pitchFamily="34" charset="-122"/>
                  </a:rPr>
                  <a:t>单声道模式</a:t>
                </a:r>
              </a:p>
            </p:txBody>
          </p:sp>
        </p:grpSp>
      </p:grpSp>
      <p:sp>
        <p:nvSpPr>
          <p:cNvPr id="12" name="矩形 11"/>
          <p:cNvSpPr/>
          <p:nvPr/>
        </p:nvSpPr>
        <p:spPr>
          <a:xfrm>
            <a:off x="3986331" y="2697518"/>
            <a:ext cx="3949945" cy="545855"/>
          </a:xfrm>
          <a:prstGeom prst="rect">
            <a:avLst/>
          </a:prstGeom>
        </p:spPr>
        <p:txBody>
          <a:bodyPr wrap="square">
            <a:spAutoFit/>
          </a:bodyPr>
          <a:lstStyle/>
          <a:p>
            <a:pPr lvl="1">
              <a:lnSpc>
                <a:spcPct val="150000"/>
              </a:lnSpc>
            </a:pPr>
            <a:r>
              <a:rPr lang="zh-CN" altLang="en-US" sz="2200" dirty="0"/>
              <a:t>只有一个声道的模式</a:t>
            </a:r>
            <a:endParaRPr lang="zh-CN" altLang="en-US" sz="2200" dirty="0">
              <a:solidFill>
                <a:srgbClr val="0F73EE"/>
              </a:solidFill>
            </a:endParaRPr>
          </a:p>
        </p:txBody>
      </p:sp>
      <p:sp>
        <p:nvSpPr>
          <p:cNvPr id="19" name="文本框 18"/>
          <p:cNvSpPr txBox="1"/>
          <p:nvPr/>
        </p:nvSpPr>
        <p:spPr>
          <a:xfrm>
            <a:off x="1159359" y="1005764"/>
            <a:ext cx="10289690" cy="1005788"/>
          </a:xfrm>
          <a:prstGeom prst="rect">
            <a:avLst/>
          </a:prstGeom>
          <a:noFill/>
        </p:spPr>
        <p:txBody>
          <a:bodyPr wrap="square" rtlCol="0" anchor="t">
            <a:spAutoFit/>
          </a:bodyPr>
          <a:lstStyle/>
          <a:p>
            <a:pPr>
              <a:lnSpc>
                <a:spcPct val="130000"/>
              </a:lnSpc>
            </a:pPr>
            <a:r>
              <a:rPr lang="zh-CN" altLang="en-US" sz="2400" dirty="0">
                <a:solidFill>
                  <a:srgbClr val="002060"/>
                </a:solidFill>
                <a:latin typeface="思源黑体 CN Heavy" panose="020B0A00000000000000" pitchFamily="34" charset="-122"/>
                <a:ea typeface="思源黑体 CN Heavy" panose="020B0A00000000000000" pitchFamily="34" charset="-122"/>
                <a:sym typeface="+mn-ea"/>
              </a:rPr>
              <a:t> 经时频变换后得到的左右声道频域样值需根据所要求的模式进行声道模式处理，</a:t>
            </a:r>
            <a:r>
              <a:rPr lang="en-US" altLang="zh-CN" sz="2400" dirty="0">
                <a:solidFill>
                  <a:srgbClr val="002060"/>
                </a:solidFill>
                <a:cs typeface="+mn-ea"/>
                <a:sym typeface="+mn-ea"/>
              </a:rPr>
              <a:t>MP3</a:t>
            </a:r>
            <a:r>
              <a:rPr lang="zh-CN" altLang="en-US" sz="2400" dirty="0">
                <a:solidFill>
                  <a:srgbClr val="002060"/>
                </a:solidFill>
                <a:latin typeface="思源黑体 CN Heavy" panose="020B0A00000000000000" pitchFamily="34" charset="-122"/>
                <a:ea typeface="思源黑体 CN Heavy" panose="020B0A00000000000000" pitchFamily="34" charset="-122"/>
                <a:sym typeface="+mn-ea"/>
              </a:rPr>
              <a:t>标准提供了五种声道模式。 </a:t>
            </a:r>
          </a:p>
        </p:txBody>
      </p:sp>
      <p:grpSp>
        <p:nvGrpSpPr>
          <p:cNvPr id="20" name="组合 19"/>
          <p:cNvGrpSpPr/>
          <p:nvPr/>
        </p:nvGrpSpPr>
        <p:grpSpPr>
          <a:xfrm>
            <a:off x="1975015" y="3587470"/>
            <a:ext cx="2453302" cy="714085"/>
            <a:chOff x="4397979" y="1560722"/>
            <a:chExt cx="2171462" cy="714085"/>
          </a:xfrm>
        </p:grpSpPr>
        <p:sp>
          <p:nvSpPr>
            <p:cNvPr id="21" name="矩形: 圆角 20"/>
            <p:cNvSpPr/>
            <p:nvPr/>
          </p:nvSpPr>
          <p:spPr>
            <a:xfrm>
              <a:off x="4512179" y="1596162"/>
              <a:ext cx="2057262"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22" name="组合 21"/>
            <p:cNvGrpSpPr/>
            <p:nvPr/>
          </p:nvGrpSpPr>
          <p:grpSpPr>
            <a:xfrm>
              <a:off x="4397979" y="1560722"/>
              <a:ext cx="2143836" cy="714085"/>
              <a:chOff x="4397979" y="1560722"/>
              <a:chExt cx="2143836" cy="714085"/>
            </a:xfrm>
          </p:grpSpPr>
          <p:sp>
            <p:nvSpPr>
              <p:cNvPr id="23"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24" name="矩形 23"/>
              <p:cNvSpPr/>
              <p:nvPr/>
            </p:nvSpPr>
            <p:spPr>
              <a:xfrm>
                <a:off x="4818266" y="1581639"/>
                <a:ext cx="1723549" cy="581057"/>
              </a:xfrm>
              <a:prstGeom prst="rect">
                <a:avLst/>
              </a:prstGeom>
            </p:spPr>
            <p:txBody>
              <a:bodyPr wrap="none">
                <a:spAutoFit/>
              </a:bodyPr>
              <a:lstStyle/>
              <a:p>
                <a:pPr lvl="0">
                  <a:lnSpc>
                    <a:spcPct val="150000"/>
                  </a:lnSpc>
                </a:pPr>
                <a:r>
                  <a:rPr lang="zh-CN" altLang="en-US" sz="2400" dirty="0">
                    <a:solidFill>
                      <a:schemeClr val="tx1">
                        <a:lumMod val="85000"/>
                        <a:lumOff val="15000"/>
                      </a:schemeClr>
                    </a:solidFill>
                    <a:latin typeface="思源黑体 CN Heavy" panose="020B0A00000000000000" pitchFamily="34" charset="-122"/>
                    <a:ea typeface="思源黑体 CN Heavy" panose="020B0A00000000000000" pitchFamily="34" charset="-122"/>
                  </a:rPr>
                  <a:t>双声道模式</a:t>
                </a:r>
              </a:p>
            </p:txBody>
          </p:sp>
        </p:grpSp>
      </p:grpSp>
      <p:sp>
        <p:nvSpPr>
          <p:cNvPr id="25" name="矩形 24"/>
          <p:cNvSpPr/>
          <p:nvPr/>
        </p:nvSpPr>
        <p:spPr>
          <a:xfrm>
            <a:off x="3986331" y="3636975"/>
            <a:ext cx="5448731" cy="545855"/>
          </a:xfrm>
          <a:prstGeom prst="rect">
            <a:avLst/>
          </a:prstGeom>
        </p:spPr>
        <p:txBody>
          <a:bodyPr wrap="square">
            <a:spAutoFit/>
          </a:bodyPr>
          <a:lstStyle/>
          <a:p>
            <a:pPr lvl="1">
              <a:lnSpc>
                <a:spcPct val="150000"/>
              </a:lnSpc>
            </a:pPr>
            <a:r>
              <a:rPr lang="zh-CN" altLang="en-US" sz="2200" dirty="0"/>
              <a:t>具有两个相互独立声道的模式</a:t>
            </a:r>
            <a:endParaRPr lang="zh-CN" altLang="en-US" sz="2200" dirty="0">
              <a:solidFill>
                <a:srgbClr val="0F73EE"/>
              </a:solidFill>
            </a:endParaRPr>
          </a:p>
        </p:txBody>
      </p:sp>
      <p:grpSp>
        <p:nvGrpSpPr>
          <p:cNvPr id="26" name="组合 25"/>
          <p:cNvGrpSpPr/>
          <p:nvPr/>
        </p:nvGrpSpPr>
        <p:grpSpPr>
          <a:xfrm>
            <a:off x="1975015" y="4515522"/>
            <a:ext cx="2453302" cy="714085"/>
            <a:chOff x="4397979" y="1560722"/>
            <a:chExt cx="2171462" cy="714085"/>
          </a:xfrm>
        </p:grpSpPr>
        <p:sp>
          <p:nvSpPr>
            <p:cNvPr id="27" name="矩形: 圆角 26"/>
            <p:cNvSpPr/>
            <p:nvPr/>
          </p:nvSpPr>
          <p:spPr>
            <a:xfrm>
              <a:off x="4512179" y="1596162"/>
              <a:ext cx="2057262"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28" name="组合 27"/>
            <p:cNvGrpSpPr/>
            <p:nvPr/>
          </p:nvGrpSpPr>
          <p:grpSpPr>
            <a:xfrm>
              <a:off x="4397979" y="1560722"/>
              <a:ext cx="2104016" cy="714085"/>
              <a:chOff x="4397979" y="1560722"/>
              <a:chExt cx="2104016" cy="714085"/>
            </a:xfrm>
          </p:grpSpPr>
          <p:sp>
            <p:nvSpPr>
              <p:cNvPr id="29"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30" name="矩形 29"/>
              <p:cNvSpPr/>
              <p:nvPr/>
            </p:nvSpPr>
            <p:spPr>
              <a:xfrm>
                <a:off x="4778446" y="1581639"/>
                <a:ext cx="1723549" cy="581057"/>
              </a:xfrm>
              <a:prstGeom prst="rect">
                <a:avLst/>
              </a:prstGeom>
            </p:spPr>
            <p:txBody>
              <a:bodyPr wrap="none">
                <a:spAutoFit/>
              </a:bodyPr>
              <a:lstStyle/>
              <a:p>
                <a:pPr lvl="0">
                  <a:lnSpc>
                    <a:spcPct val="150000"/>
                  </a:lnSpc>
                </a:pPr>
                <a:r>
                  <a:rPr lang="zh-CN" altLang="en-US" sz="2400" dirty="0">
                    <a:solidFill>
                      <a:schemeClr val="tx1">
                        <a:lumMod val="85000"/>
                        <a:lumOff val="15000"/>
                      </a:schemeClr>
                    </a:solidFill>
                    <a:latin typeface="思源黑体 CN Heavy" panose="020B0A00000000000000" pitchFamily="34" charset="-122"/>
                    <a:ea typeface="思源黑体 CN Heavy" panose="020B0A00000000000000" pitchFamily="34" charset="-122"/>
                  </a:rPr>
                  <a:t>立体声模式</a:t>
                </a:r>
              </a:p>
            </p:txBody>
          </p:sp>
        </p:grpSp>
      </p:grpSp>
      <p:sp>
        <p:nvSpPr>
          <p:cNvPr id="31" name="矩形 30"/>
          <p:cNvSpPr/>
          <p:nvPr/>
        </p:nvSpPr>
        <p:spPr>
          <a:xfrm>
            <a:off x="3986331" y="4576432"/>
            <a:ext cx="8241246" cy="545855"/>
          </a:xfrm>
          <a:prstGeom prst="rect">
            <a:avLst/>
          </a:prstGeom>
        </p:spPr>
        <p:txBody>
          <a:bodyPr wrap="square">
            <a:spAutoFit/>
          </a:bodyPr>
          <a:lstStyle/>
          <a:p>
            <a:pPr lvl="1">
              <a:lnSpc>
                <a:spcPct val="150000"/>
              </a:lnSpc>
            </a:pPr>
            <a:r>
              <a:rPr lang="zh-CN" altLang="en-US" sz="2200" dirty="0"/>
              <a:t>具有两个声道且两个声道之间有一定关联的模式</a:t>
            </a:r>
            <a:endParaRPr lang="zh-CN" altLang="en-US" sz="2200" dirty="0">
              <a:solidFill>
                <a:srgbClr val="0F73E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17"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ppt_x</p:attrName>
                                        </p:attrNameLst>
                                      </p:cBhvr>
                                      <p:tavLst>
                                        <p:tav tm="0">
                                          <p:val>
                                            <p:strVal val="#ppt_x-#ppt_w/2"/>
                                          </p:val>
                                        </p:tav>
                                        <p:tav tm="100000">
                                          <p:val>
                                            <p:strVal val="#ppt_x"/>
                                          </p:val>
                                        </p:tav>
                                      </p:tavLst>
                                    </p:anim>
                                    <p:anim calcmode="lin" valueType="num">
                                      <p:cBhvr>
                                        <p:cTn id="12" dur="500" fill="hold"/>
                                        <p:tgtEl>
                                          <p:spTgt spid="7"/>
                                        </p:tgtEl>
                                        <p:attrNameLst>
                                          <p:attrName>ppt_y</p:attrName>
                                        </p:attrNameLst>
                                      </p:cBhvr>
                                      <p:tavLst>
                                        <p:tav tm="0">
                                          <p:val>
                                            <p:strVal val="#ppt_y"/>
                                          </p:val>
                                        </p:tav>
                                        <p:tav tm="100000">
                                          <p:val>
                                            <p:strVal val="#ppt_y"/>
                                          </p:val>
                                        </p:tav>
                                      </p:tavLst>
                                    </p:anim>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strVal val="#ppt_h"/>
                                          </p:val>
                                        </p:tav>
                                        <p:tav tm="100000">
                                          <p:val>
                                            <p:strVal val="#ppt_h"/>
                                          </p:val>
                                        </p:tav>
                                      </p:tavLst>
                                    </p:anim>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2">
                                            <p:txEl>
                                              <p:pRg st="0" end="0"/>
                                            </p:txEl>
                                          </p:spTgt>
                                        </p:tgtEl>
                                        <p:attrNameLst>
                                          <p:attrName>style.visibility</p:attrName>
                                        </p:attrNameLst>
                                      </p:cBhvr>
                                      <p:to>
                                        <p:strVal val="visible"/>
                                      </p:to>
                                    </p:set>
                                    <p:animEffect transition="in" filter="fade">
                                      <p:cBhvr>
                                        <p:cTn id="18" dur="500"/>
                                        <p:tgtEl>
                                          <p:spTgt spid="12">
                                            <p:txEl>
                                              <p:pRg st="0" end="0"/>
                                            </p:txEl>
                                          </p:spTgt>
                                        </p:tgtEl>
                                      </p:cBhvr>
                                    </p:animEffect>
                                  </p:childTnLst>
                                </p:cTn>
                              </p:par>
                            </p:childTnLst>
                          </p:cTn>
                        </p:par>
                        <p:par>
                          <p:cTn id="19" fill="hold">
                            <p:stCondLst>
                              <p:cond delay="1500"/>
                            </p:stCondLst>
                            <p:childTnLst>
                              <p:par>
                                <p:cTn id="20" presetID="17" presetClass="entr" presetSubtype="8" fill="hold" nodeType="after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ppt_x</p:attrName>
                                        </p:attrNameLst>
                                      </p:cBhvr>
                                      <p:tavLst>
                                        <p:tav tm="0">
                                          <p:val>
                                            <p:strVal val="#ppt_x-#ppt_w/2"/>
                                          </p:val>
                                        </p:tav>
                                        <p:tav tm="100000">
                                          <p:val>
                                            <p:strVal val="#ppt_x"/>
                                          </p:val>
                                        </p:tav>
                                      </p:tavLst>
                                    </p:anim>
                                    <p:anim calcmode="lin" valueType="num">
                                      <p:cBhvr>
                                        <p:cTn id="23" dur="500" fill="hold"/>
                                        <p:tgtEl>
                                          <p:spTgt spid="20"/>
                                        </p:tgtEl>
                                        <p:attrNameLst>
                                          <p:attrName>ppt_y</p:attrName>
                                        </p:attrNameLst>
                                      </p:cBhvr>
                                      <p:tavLst>
                                        <p:tav tm="0">
                                          <p:val>
                                            <p:strVal val="#ppt_y"/>
                                          </p:val>
                                        </p:tav>
                                        <p:tav tm="100000">
                                          <p:val>
                                            <p:strVal val="#ppt_y"/>
                                          </p:val>
                                        </p:tav>
                                      </p:tavLst>
                                    </p:anim>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strVal val="#ppt_h"/>
                                          </p:val>
                                        </p:tav>
                                        <p:tav tm="100000">
                                          <p:val>
                                            <p:strVal val="#ppt_h"/>
                                          </p:val>
                                        </p:tav>
                                      </p:tavLst>
                                    </p:anim>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25">
                                            <p:txEl>
                                              <p:pRg st="0" end="0"/>
                                            </p:txEl>
                                          </p:spTgt>
                                        </p:tgtEl>
                                        <p:attrNameLst>
                                          <p:attrName>style.visibility</p:attrName>
                                        </p:attrNameLst>
                                      </p:cBhvr>
                                      <p:to>
                                        <p:strVal val="visible"/>
                                      </p:to>
                                    </p:set>
                                    <p:animEffect transition="in" filter="fade">
                                      <p:cBhvr>
                                        <p:cTn id="29" dur="500"/>
                                        <p:tgtEl>
                                          <p:spTgt spid="25">
                                            <p:txEl>
                                              <p:pRg st="0" end="0"/>
                                            </p:txEl>
                                          </p:spTgt>
                                        </p:tgtEl>
                                      </p:cBhvr>
                                    </p:animEffect>
                                  </p:childTnLst>
                                </p:cTn>
                              </p:par>
                            </p:childTnLst>
                          </p:cTn>
                        </p:par>
                        <p:par>
                          <p:cTn id="30" fill="hold">
                            <p:stCondLst>
                              <p:cond delay="2500"/>
                            </p:stCondLst>
                            <p:childTnLst>
                              <p:par>
                                <p:cTn id="31" presetID="17" presetClass="entr" presetSubtype="8" fill="hold" nodeType="afterEffect">
                                  <p:stCondLst>
                                    <p:cond delay="0"/>
                                  </p:stCondLst>
                                  <p:childTnLst>
                                    <p:set>
                                      <p:cBhvr>
                                        <p:cTn id="32" dur="1" fill="hold">
                                          <p:stCondLst>
                                            <p:cond delay="0"/>
                                          </p:stCondLst>
                                        </p:cTn>
                                        <p:tgtEl>
                                          <p:spTgt spid="26"/>
                                        </p:tgtEl>
                                        <p:attrNameLst>
                                          <p:attrName>style.visibility</p:attrName>
                                        </p:attrNameLst>
                                      </p:cBhvr>
                                      <p:to>
                                        <p:strVal val="visible"/>
                                      </p:to>
                                    </p:set>
                                    <p:anim calcmode="lin" valueType="num">
                                      <p:cBhvr>
                                        <p:cTn id="33" dur="500" fill="hold"/>
                                        <p:tgtEl>
                                          <p:spTgt spid="26"/>
                                        </p:tgtEl>
                                        <p:attrNameLst>
                                          <p:attrName>ppt_x</p:attrName>
                                        </p:attrNameLst>
                                      </p:cBhvr>
                                      <p:tavLst>
                                        <p:tav tm="0">
                                          <p:val>
                                            <p:strVal val="#ppt_x-#ppt_w/2"/>
                                          </p:val>
                                        </p:tav>
                                        <p:tav tm="100000">
                                          <p:val>
                                            <p:strVal val="#ppt_x"/>
                                          </p:val>
                                        </p:tav>
                                      </p:tavLst>
                                    </p:anim>
                                    <p:anim calcmode="lin" valueType="num">
                                      <p:cBhvr>
                                        <p:cTn id="34" dur="500" fill="hold"/>
                                        <p:tgtEl>
                                          <p:spTgt spid="26"/>
                                        </p:tgtEl>
                                        <p:attrNameLst>
                                          <p:attrName>ppt_y</p:attrName>
                                        </p:attrNameLst>
                                      </p:cBhvr>
                                      <p:tavLst>
                                        <p:tav tm="0">
                                          <p:val>
                                            <p:strVal val="#ppt_y"/>
                                          </p:val>
                                        </p:tav>
                                        <p:tav tm="100000">
                                          <p:val>
                                            <p:strVal val="#ppt_y"/>
                                          </p:val>
                                        </p:tav>
                                      </p:tavLst>
                                    </p:anim>
                                    <p:anim calcmode="lin" valueType="num">
                                      <p:cBhvr>
                                        <p:cTn id="35" dur="500" fill="hold"/>
                                        <p:tgtEl>
                                          <p:spTgt spid="26"/>
                                        </p:tgtEl>
                                        <p:attrNameLst>
                                          <p:attrName>ppt_w</p:attrName>
                                        </p:attrNameLst>
                                      </p:cBhvr>
                                      <p:tavLst>
                                        <p:tav tm="0">
                                          <p:val>
                                            <p:fltVal val="0"/>
                                          </p:val>
                                        </p:tav>
                                        <p:tav tm="100000">
                                          <p:val>
                                            <p:strVal val="#ppt_w"/>
                                          </p:val>
                                        </p:tav>
                                      </p:tavLst>
                                    </p:anim>
                                    <p:anim calcmode="lin" valueType="num">
                                      <p:cBhvr>
                                        <p:cTn id="36" dur="500" fill="hold"/>
                                        <p:tgtEl>
                                          <p:spTgt spid="26"/>
                                        </p:tgtEl>
                                        <p:attrNameLst>
                                          <p:attrName>ppt_h</p:attrName>
                                        </p:attrNameLst>
                                      </p:cBhvr>
                                      <p:tavLst>
                                        <p:tav tm="0">
                                          <p:val>
                                            <p:strVal val="#ppt_h"/>
                                          </p:val>
                                        </p:tav>
                                        <p:tav tm="100000">
                                          <p:val>
                                            <p:strVal val="#ppt_h"/>
                                          </p:val>
                                        </p:tav>
                                      </p:tavLst>
                                    </p:anim>
                                  </p:childTnLst>
                                </p:cTn>
                              </p:par>
                            </p:childTnLst>
                          </p:cTn>
                        </p:par>
                        <p:par>
                          <p:cTn id="37" fill="hold">
                            <p:stCondLst>
                              <p:cond delay="3000"/>
                            </p:stCondLst>
                            <p:childTnLst>
                              <p:par>
                                <p:cTn id="38" presetID="10" presetClass="entr" presetSubtype="0" fill="hold" grpId="0" nodeType="afterEffect">
                                  <p:stCondLst>
                                    <p:cond delay="0"/>
                                  </p:stCondLst>
                                  <p:childTnLst>
                                    <p:set>
                                      <p:cBhvr>
                                        <p:cTn id="39" dur="1" fill="hold">
                                          <p:stCondLst>
                                            <p:cond delay="0"/>
                                          </p:stCondLst>
                                        </p:cTn>
                                        <p:tgtEl>
                                          <p:spTgt spid="31">
                                            <p:txEl>
                                              <p:pRg st="0" end="0"/>
                                            </p:txEl>
                                          </p:spTgt>
                                        </p:tgtEl>
                                        <p:attrNameLst>
                                          <p:attrName>style.visibility</p:attrName>
                                        </p:attrNameLst>
                                      </p:cBhvr>
                                      <p:to>
                                        <p:strVal val="visible"/>
                                      </p:to>
                                    </p:set>
                                    <p:animEffect transition="in" filter="fade">
                                      <p:cBhvr>
                                        <p:cTn id="40" dur="500"/>
                                        <p:tgtEl>
                                          <p:spTgt spid="3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9" grpId="0"/>
      <p:bldP spid="25" grpId="0" build="p"/>
      <p:bldP spid="31"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1268756" y="1842534"/>
            <a:ext cx="2453302" cy="714085"/>
            <a:chOff x="4397979" y="1560722"/>
            <a:chExt cx="2453302" cy="714085"/>
          </a:xfrm>
        </p:grpSpPr>
        <p:sp>
          <p:nvSpPr>
            <p:cNvPr id="33" name="矩形: 圆角 32"/>
            <p:cNvSpPr/>
            <p:nvPr/>
          </p:nvSpPr>
          <p:spPr>
            <a:xfrm>
              <a:off x="4512179" y="1596162"/>
              <a:ext cx="2339102"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34" name="组合 33"/>
            <p:cNvGrpSpPr/>
            <p:nvPr/>
          </p:nvGrpSpPr>
          <p:grpSpPr>
            <a:xfrm>
              <a:off x="4397979" y="1560722"/>
              <a:ext cx="2453302" cy="714085"/>
              <a:chOff x="4397979" y="1560722"/>
              <a:chExt cx="2453302" cy="714085"/>
            </a:xfrm>
          </p:grpSpPr>
          <p:sp>
            <p:nvSpPr>
              <p:cNvPr id="35"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36" name="矩形 35"/>
              <p:cNvSpPr/>
              <p:nvPr/>
            </p:nvSpPr>
            <p:spPr>
              <a:xfrm>
                <a:off x="4512179" y="1580432"/>
                <a:ext cx="2339102" cy="581057"/>
              </a:xfrm>
              <a:prstGeom prst="rect">
                <a:avLst/>
              </a:prstGeom>
            </p:spPr>
            <p:txBody>
              <a:bodyPr wrap="none">
                <a:spAutoFit/>
              </a:bodyPr>
              <a:lstStyle/>
              <a:p>
                <a:pPr lvl="0">
                  <a:lnSpc>
                    <a:spcPct val="150000"/>
                  </a:lnSpc>
                </a:pPr>
                <a:r>
                  <a:rPr lang="zh-CN" altLang="en-US" sz="2400" dirty="0">
                    <a:solidFill>
                      <a:schemeClr val="tx1">
                        <a:lumMod val="85000"/>
                        <a:lumOff val="15000"/>
                      </a:schemeClr>
                    </a:solidFill>
                    <a:latin typeface="思源黑体 CN Heavy" panose="020B0A00000000000000" pitchFamily="34" charset="-122"/>
                    <a:ea typeface="思源黑体 CN Heavy" panose="020B0A00000000000000" pitchFamily="34" charset="-122"/>
                  </a:rPr>
                  <a:t>强度立体声模式</a:t>
                </a:r>
              </a:p>
            </p:txBody>
          </p:sp>
        </p:grpSp>
      </p:grpSp>
      <p:sp>
        <p:nvSpPr>
          <p:cNvPr id="37" name="矩形 36"/>
          <p:cNvSpPr/>
          <p:nvPr/>
        </p:nvSpPr>
        <p:spPr>
          <a:xfrm>
            <a:off x="3554466" y="1761678"/>
            <a:ext cx="7254578" cy="1561518"/>
          </a:xfrm>
          <a:prstGeom prst="rect">
            <a:avLst/>
          </a:prstGeom>
        </p:spPr>
        <p:txBody>
          <a:bodyPr wrap="square">
            <a:spAutoFit/>
          </a:bodyPr>
          <a:lstStyle/>
          <a:p>
            <a:pPr lvl="1">
              <a:lnSpc>
                <a:spcPct val="150000"/>
              </a:lnSpc>
            </a:pPr>
            <a:r>
              <a:rPr lang="zh-CN" altLang="en-US" sz="2200" dirty="0"/>
              <a:t>是在立体声模式的基础上，对某些比例因子带的样值，仅对左右声道之和以及子带能量进行编码以获取更高的压缩率。</a:t>
            </a:r>
            <a:endParaRPr lang="zh-CN" altLang="en-US" sz="2200" dirty="0">
              <a:solidFill>
                <a:srgbClr val="0F73EE"/>
              </a:solidFill>
            </a:endParaRPr>
          </a:p>
        </p:txBody>
      </p:sp>
      <p:grpSp>
        <p:nvGrpSpPr>
          <p:cNvPr id="38" name="组合 37"/>
          <p:cNvGrpSpPr/>
          <p:nvPr/>
        </p:nvGrpSpPr>
        <p:grpSpPr>
          <a:xfrm>
            <a:off x="1268756" y="4166634"/>
            <a:ext cx="2453302" cy="714085"/>
            <a:chOff x="4397979" y="1560722"/>
            <a:chExt cx="2453302" cy="714085"/>
          </a:xfrm>
        </p:grpSpPr>
        <p:sp>
          <p:nvSpPr>
            <p:cNvPr id="39" name="矩形: 圆角 38"/>
            <p:cNvSpPr/>
            <p:nvPr/>
          </p:nvSpPr>
          <p:spPr>
            <a:xfrm>
              <a:off x="4512179" y="1596162"/>
              <a:ext cx="2339102"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40" name="组合 39"/>
            <p:cNvGrpSpPr/>
            <p:nvPr/>
          </p:nvGrpSpPr>
          <p:grpSpPr>
            <a:xfrm>
              <a:off x="4397979" y="1560722"/>
              <a:ext cx="2453302" cy="714085"/>
              <a:chOff x="4397979" y="1560722"/>
              <a:chExt cx="2453302" cy="714085"/>
            </a:xfrm>
          </p:grpSpPr>
          <p:sp>
            <p:nvSpPr>
              <p:cNvPr id="41"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42" name="矩形 41"/>
              <p:cNvSpPr/>
              <p:nvPr/>
            </p:nvSpPr>
            <p:spPr>
              <a:xfrm>
                <a:off x="4512179" y="1580432"/>
                <a:ext cx="2339102" cy="581057"/>
              </a:xfrm>
              <a:prstGeom prst="rect">
                <a:avLst/>
              </a:prstGeom>
            </p:spPr>
            <p:txBody>
              <a:bodyPr wrap="none">
                <a:spAutoFit/>
              </a:bodyPr>
              <a:lstStyle/>
              <a:p>
                <a:pPr lvl="0">
                  <a:lnSpc>
                    <a:spcPct val="150000"/>
                  </a:lnSpc>
                </a:pPr>
                <a:r>
                  <a:rPr lang="zh-CN" altLang="en-US" sz="2400" dirty="0">
                    <a:solidFill>
                      <a:schemeClr val="tx1">
                        <a:lumMod val="85000"/>
                        <a:lumOff val="15000"/>
                      </a:schemeClr>
                    </a:solidFill>
                    <a:latin typeface="思源黑体 CN Heavy" panose="020B0A00000000000000" pitchFamily="34" charset="-122"/>
                    <a:ea typeface="思源黑体 CN Heavy" panose="020B0A00000000000000" pitchFamily="34" charset="-122"/>
                  </a:rPr>
                  <a:t>和差立体声模式</a:t>
                </a:r>
              </a:p>
            </p:txBody>
          </p:sp>
        </p:grpSp>
      </p:grpSp>
      <p:sp>
        <p:nvSpPr>
          <p:cNvPr id="43" name="矩形 42"/>
          <p:cNvSpPr/>
          <p:nvPr/>
        </p:nvSpPr>
        <p:spPr>
          <a:xfrm>
            <a:off x="3554466" y="4086517"/>
            <a:ext cx="7254578" cy="1053686"/>
          </a:xfrm>
          <a:prstGeom prst="rect">
            <a:avLst/>
          </a:prstGeom>
        </p:spPr>
        <p:txBody>
          <a:bodyPr wrap="square">
            <a:spAutoFit/>
          </a:bodyPr>
          <a:lstStyle/>
          <a:p>
            <a:pPr lvl="1">
              <a:lnSpc>
                <a:spcPct val="150000"/>
              </a:lnSpc>
            </a:pPr>
            <a:r>
              <a:rPr lang="zh-CN" altLang="en-US" sz="2200" dirty="0"/>
              <a:t>对左右声道频域样值的和值及差值分别进行编码的立体声模式。</a:t>
            </a:r>
            <a:endParaRPr lang="zh-CN" altLang="en-US" sz="2200" dirty="0">
              <a:solidFill>
                <a:srgbClr val="0F73E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ppt_x</p:attrName>
                                        </p:attrNameLst>
                                      </p:cBhvr>
                                      <p:tavLst>
                                        <p:tav tm="0">
                                          <p:val>
                                            <p:strVal val="#ppt_x-#ppt_w/2"/>
                                          </p:val>
                                        </p:tav>
                                        <p:tav tm="100000">
                                          <p:val>
                                            <p:strVal val="#ppt_x"/>
                                          </p:val>
                                        </p:tav>
                                      </p:tavLst>
                                    </p:anim>
                                    <p:anim calcmode="lin" valueType="num">
                                      <p:cBhvr>
                                        <p:cTn id="8" dur="500" fill="hold"/>
                                        <p:tgtEl>
                                          <p:spTgt spid="32"/>
                                        </p:tgtEl>
                                        <p:attrNameLst>
                                          <p:attrName>ppt_y</p:attrName>
                                        </p:attrNameLst>
                                      </p:cBhvr>
                                      <p:tavLst>
                                        <p:tav tm="0">
                                          <p:val>
                                            <p:strVal val="#ppt_y"/>
                                          </p:val>
                                        </p:tav>
                                        <p:tav tm="100000">
                                          <p:val>
                                            <p:strVal val="#ppt_y"/>
                                          </p:val>
                                        </p:tav>
                                      </p:tavLst>
                                    </p:anim>
                                    <p:anim calcmode="lin" valueType="num">
                                      <p:cBhvr>
                                        <p:cTn id="9" dur="500" fill="hold"/>
                                        <p:tgtEl>
                                          <p:spTgt spid="32"/>
                                        </p:tgtEl>
                                        <p:attrNameLst>
                                          <p:attrName>ppt_w</p:attrName>
                                        </p:attrNameLst>
                                      </p:cBhvr>
                                      <p:tavLst>
                                        <p:tav tm="0">
                                          <p:val>
                                            <p:fltVal val="0"/>
                                          </p:val>
                                        </p:tav>
                                        <p:tav tm="100000">
                                          <p:val>
                                            <p:strVal val="#ppt_w"/>
                                          </p:val>
                                        </p:tav>
                                      </p:tavLst>
                                    </p:anim>
                                    <p:anim calcmode="lin" valueType="num">
                                      <p:cBhvr>
                                        <p:cTn id="10" dur="500" fill="hold"/>
                                        <p:tgtEl>
                                          <p:spTgt spid="32"/>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7">
                                            <p:txEl>
                                              <p:pRg st="0" end="0"/>
                                            </p:txEl>
                                          </p:spTgt>
                                        </p:tgtEl>
                                        <p:attrNameLst>
                                          <p:attrName>style.visibility</p:attrName>
                                        </p:attrNameLst>
                                      </p:cBhvr>
                                      <p:to>
                                        <p:strVal val="visible"/>
                                      </p:to>
                                    </p:set>
                                    <p:animEffect transition="in" filter="fade">
                                      <p:cBhvr>
                                        <p:cTn id="14" dur="500"/>
                                        <p:tgtEl>
                                          <p:spTgt spid="37">
                                            <p:txEl>
                                              <p:pRg st="0" end="0"/>
                                            </p:txEl>
                                          </p:spTgt>
                                        </p:tgtEl>
                                      </p:cBhvr>
                                    </p:animEffect>
                                  </p:childTnLst>
                                </p:cTn>
                              </p:par>
                            </p:childTnLst>
                          </p:cTn>
                        </p:par>
                        <p:par>
                          <p:cTn id="15" fill="hold">
                            <p:stCondLst>
                              <p:cond delay="1000"/>
                            </p:stCondLst>
                            <p:childTnLst>
                              <p:par>
                                <p:cTn id="16" presetID="17" presetClass="entr" presetSubtype="8" fill="hold" nodeType="afterEffect">
                                  <p:stCondLst>
                                    <p:cond delay="0"/>
                                  </p:stCondLst>
                                  <p:childTnLst>
                                    <p:set>
                                      <p:cBhvr>
                                        <p:cTn id="17" dur="1" fill="hold">
                                          <p:stCondLst>
                                            <p:cond delay="0"/>
                                          </p:stCondLst>
                                        </p:cTn>
                                        <p:tgtEl>
                                          <p:spTgt spid="38"/>
                                        </p:tgtEl>
                                        <p:attrNameLst>
                                          <p:attrName>style.visibility</p:attrName>
                                        </p:attrNameLst>
                                      </p:cBhvr>
                                      <p:to>
                                        <p:strVal val="visible"/>
                                      </p:to>
                                    </p:set>
                                    <p:anim calcmode="lin" valueType="num">
                                      <p:cBhvr>
                                        <p:cTn id="18" dur="500" fill="hold"/>
                                        <p:tgtEl>
                                          <p:spTgt spid="38"/>
                                        </p:tgtEl>
                                        <p:attrNameLst>
                                          <p:attrName>ppt_x</p:attrName>
                                        </p:attrNameLst>
                                      </p:cBhvr>
                                      <p:tavLst>
                                        <p:tav tm="0">
                                          <p:val>
                                            <p:strVal val="#ppt_x-#ppt_w/2"/>
                                          </p:val>
                                        </p:tav>
                                        <p:tav tm="100000">
                                          <p:val>
                                            <p:strVal val="#ppt_x"/>
                                          </p:val>
                                        </p:tav>
                                      </p:tavLst>
                                    </p:anim>
                                    <p:anim calcmode="lin" valueType="num">
                                      <p:cBhvr>
                                        <p:cTn id="19" dur="500" fill="hold"/>
                                        <p:tgtEl>
                                          <p:spTgt spid="38"/>
                                        </p:tgtEl>
                                        <p:attrNameLst>
                                          <p:attrName>ppt_y</p:attrName>
                                        </p:attrNameLst>
                                      </p:cBhvr>
                                      <p:tavLst>
                                        <p:tav tm="0">
                                          <p:val>
                                            <p:strVal val="#ppt_y"/>
                                          </p:val>
                                        </p:tav>
                                        <p:tav tm="100000">
                                          <p:val>
                                            <p:strVal val="#ppt_y"/>
                                          </p:val>
                                        </p:tav>
                                      </p:tavLst>
                                    </p:anim>
                                    <p:anim calcmode="lin" valueType="num">
                                      <p:cBhvr>
                                        <p:cTn id="20" dur="500" fill="hold"/>
                                        <p:tgtEl>
                                          <p:spTgt spid="38"/>
                                        </p:tgtEl>
                                        <p:attrNameLst>
                                          <p:attrName>ppt_w</p:attrName>
                                        </p:attrNameLst>
                                      </p:cBhvr>
                                      <p:tavLst>
                                        <p:tav tm="0">
                                          <p:val>
                                            <p:fltVal val="0"/>
                                          </p:val>
                                        </p:tav>
                                        <p:tav tm="100000">
                                          <p:val>
                                            <p:strVal val="#ppt_w"/>
                                          </p:val>
                                        </p:tav>
                                      </p:tavLst>
                                    </p:anim>
                                    <p:anim calcmode="lin" valueType="num">
                                      <p:cBhvr>
                                        <p:cTn id="21" dur="500" fill="hold"/>
                                        <p:tgtEl>
                                          <p:spTgt spid="38"/>
                                        </p:tgtEl>
                                        <p:attrNameLst>
                                          <p:attrName>ppt_h</p:attrName>
                                        </p:attrNameLst>
                                      </p:cBhvr>
                                      <p:tavLst>
                                        <p:tav tm="0">
                                          <p:val>
                                            <p:strVal val="#ppt_h"/>
                                          </p:val>
                                        </p:tav>
                                        <p:tav tm="100000">
                                          <p:val>
                                            <p:strVal val="#ppt_h"/>
                                          </p:val>
                                        </p:tav>
                                      </p:tavLst>
                                    </p:anim>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43">
                                            <p:txEl>
                                              <p:pRg st="0" end="0"/>
                                            </p:txEl>
                                          </p:spTgt>
                                        </p:tgtEl>
                                        <p:attrNameLst>
                                          <p:attrName>style.visibility</p:attrName>
                                        </p:attrNameLst>
                                      </p:cBhvr>
                                      <p:to>
                                        <p:strVal val="visible"/>
                                      </p:to>
                                    </p:set>
                                    <p:animEffect transition="in" filter="fade">
                                      <p:cBhvr>
                                        <p:cTn id="25" dur="500"/>
                                        <p:tgtEl>
                                          <p:spTgt spid="4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build="p"/>
      <p:bldP spid="4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926423" y="1928634"/>
            <a:ext cx="10339154" cy="3000732"/>
            <a:chOff x="1076853" y="5080315"/>
            <a:chExt cx="5054600" cy="3651141"/>
          </a:xfrm>
        </p:grpSpPr>
        <p:cxnSp>
          <p:nvCxnSpPr>
            <p:cNvPr id="21" name="直接连接符 20"/>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2" name="矩形: 圆角 21"/>
            <p:cNvSpPr/>
            <p:nvPr/>
          </p:nvSpPr>
          <p:spPr>
            <a:xfrm>
              <a:off x="1076853" y="5228959"/>
              <a:ext cx="5054600" cy="3502497"/>
            </a:xfrm>
            <a:prstGeom prst="roundRect">
              <a:avLst>
                <a:gd name="adj" fmla="val 6312"/>
              </a:avLst>
            </a:prstGeom>
            <a:solidFill>
              <a:srgbClr val="E3E0F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grpSp>
      <p:sp>
        <p:nvSpPr>
          <p:cNvPr id="23" name="矩形 22"/>
          <p:cNvSpPr/>
          <p:nvPr/>
        </p:nvSpPr>
        <p:spPr>
          <a:xfrm>
            <a:off x="1002623" y="2207541"/>
            <a:ext cx="10081689" cy="2278637"/>
          </a:xfrm>
          <a:prstGeom prst="rect">
            <a:avLst/>
          </a:prstGeom>
        </p:spPr>
        <p:txBody>
          <a:bodyPr wrap="square">
            <a:spAutoFit/>
          </a:bodyPr>
          <a:lstStyle/>
          <a:p>
            <a:pPr algn="just" fontAlgn="base">
              <a:lnSpc>
                <a:spcPct val="120000"/>
              </a:lnSpc>
              <a:spcAft>
                <a:spcPct val="0"/>
              </a:spcAft>
              <a:defRPr/>
            </a:pPr>
            <a:r>
              <a:rPr lang="zh-CN" altLang="en-US" sz="2400" dirty="0">
                <a:latin typeface="+mn-ea"/>
              </a:rPr>
              <a:t>         频域样值经模式处理后，就进行量化和编码。所采用的是非均匀量化，量化过程处于两重迭代循环中，而且每循环一次都要对每个频域样值执行一次量化，计算量较大，对量化的结果进行哈夫曼编码，这样会增加算法的复杂度，但可以利用信号的统计特性提高压缩率。这也是</a:t>
            </a:r>
            <a:r>
              <a:rPr lang="en-US" altLang="zh-CN" sz="2400" dirty="0">
                <a:latin typeface="+mj-lt"/>
              </a:rPr>
              <a:t>MP3</a:t>
            </a:r>
            <a:r>
              <a:rPr lang="zh-CN" altLang="en-US" sz="2400" dirty="0">
                <a:latin typeface="+mn-ea"/>
              </a:rPr>
              <a:t>压缩算法的层</a:t>
            </a:r>
            <a:r>
              <a:rPr lang="en-US" altLang="zh-CN" sz="2400" dirty="0">
                <a:latin typeface="+mj-lt"/>
              </a:rPr>
              <a:t>III</a:t>
            </a:r>
            <a:r>
              <a:rPr lang="zh-CN" altLang="en-US" sz="2400" dirty="0">
                <a:latin typeface="+mn-ea"/>
              </a:rPr>
              <a:t>与层</a:t>
            </a:r>
            <a:r>
              <a:rPr lang="en-US" altLang="zh-CN" sz="2400" dirty="0">
                <a:latin typeface="+mj-lt"/>
              </a:rPr>
              <a:t>I</a:t>
            </a:r>
            <a:r>
              <a:rPr lang="zh-CN" altLang="en-US" sz="2400" dirty="0">
                <a:latin typeface="+mn-ea"/>
              </a:rPr>
              <a:t>和层</a:t>
            </a:r>
            <a:r>
              <a:rPr lang="en-US" altLang="zh-CN" sz="2400" dirty="0">
                <a:latin typeface="+mj-lt"/>
              </a:rPr>
              <a:t>II</a:t>
            </a:r>
            <a:r>
              <a:rPr lang="zh-CN" altLang="en-US" sz="2400" dirty="0">
                <a:latin typeface="+mn-ea"/>
              </a:rPr>
              <a:t>的主要区别之一。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ppt_x</p:attrName>
                                        </p:attrNameLst>
                                      </p:cBhvr>
                                      <p:tavLst>
                                        <p:tav tm="0">
                                          <p:val>
                                            <p:strVal val="#ppt_x"/>
                                          </p:val>
                                        </p:tav>
                                        <p:tav tm="100000">
                                          <p:val>
                                            <p:strVal val="#ppt_x"/>
                                          </p:val>
                                        </p:tav>
                                      </p:tavLst>
                                    </p:anim>
                                    <p:anim calcmode="lin" valueType="num">
                                      <p:cBhvr>
                                        <p:cTn id="8" dur="500" fill="hold"/>
                                        <p:tgtEl>
                                          <p:spTgt spid="20"/>
                                        </p:tgtEl>
                                        <p:attrNameLst>
                                          <p:attrName>ppt_y</p:attrName>
                                        </p:attrNameLst>
                                      </p:cBhvr>
                                      <p:tavLst>
                                        <p:tav tm="0">
                                          <p:val>
                                            <p:strVal val="#ppt_y-#ppt_h/2"/>
                                          </p:val>
                                        </p:tav>
                                        <p:tav tm="100000">
                                          <p:val>
                                            <p:strVal val="#ppt_y"/>
                                          </p:val>
                                        </p:tav>
                                      </p:tavLst>
                                    </p:anim>
                                    <p:anim calcmode="lin" valueType="num">
                                      <p:cBhvr>
                                        <p:cTn id="9" dur="500" fill="hold"/>
                                        <p:tgtEl>
                                          <p:spTgt spid="20"/>
                                        </p:tgtEl>
                                        <p:attrNameLst>
                                          <p:attrName>ppt_w</p:attrName>
                                        </p:attrNameLst>
                                      </p:cBhvr>
                                      <p:tavLst>
                                        <p:tav tm="0">
                                          <p:val>
                                            <p:strVal val="#ppt_w"/>
                                          </p:val>
                                        </p:tav>
                                        <p:tav tm="100000">
                                          <p:val>
                                            <p:strVal val="#ppt_w"/>
                                          </p:val>
                                        </p:tav>
                                      </p:tavLst>
                                    </p:anim>
                                    <p:anim calcmode="lin" valueType="num">
                                      <p:cBhvr>
                                        <p:cTn id="10" dur="500" fill="hold"/>
                                        <p:tgtEl>
                                          <p:spTgt spid="20"/>
                                        </p:tgtEl>
                                        <p:attrNameLst>
                                          <p:attrName>ppt_h</p:attrName>
                                        </p:attrNameLst>
                                      </p:cBhvr>
                                      <p:tavLst>
                                        <p:tav tm="0">
                                          <p:val>
                                            <p:fltVal val="0"/>
                                          </p:val>
                                        </p:tav>
                                        <p:tav tm="100000">
                                          <p:val>
                                            <p:strVal val="#ppt_h"/>
                                          </p:val>
                                        </p:tav>
                                      </p:tavLst>
                                    </p:anim>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wipe(down)">
                                      <p:cBhvr>
                                        <p:cTn id="14" dur="6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926423" y="1928634"/>
            <a:ext cx="10339154" cy="3000732"/>
            <a:chOff x="1076853" y="5080315"/>
            <a:chExt cx="5054600" cy="3651141"/>
          </a:xfrm>
        </p:grpSpPr>
        <p:cxnSp>
          <p:nvCxnSpPr>
            <p:cNvPr id="21" name="直接连接符 20"/>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2" name="矩形: 圆角 21"/>
            <p:cNvSpPr/>
            <p:nvPr/>
          </p:nvSpPr>
          <p:spPr>
            <a:xfrm>
              <a:off x="1076853" y="5228959"/>
              <a:ext cx="5054600" cy="3502497"/>
            </a:xfrm>
            <a:prstGeom prst="roundRect">
              <a:avLst>
                <a:gd name="adj" fmla="val 6312"/>
              </a:avLst>
            </a:prstGeom>
            <a:solidFill>
              <a:srgbClr val="E3E0F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grpSp>
      <p:sp>
        <p:nvSpPr>
          <p:cNvPr id="23" name="矩形 22"/>
          <p:cNvSpPr/>
          <p:nvPr/>
        </p:nvSpPr>
        <p:spPr>
          <a:xfrm>
            <a:off x="1002623" y="2129164"/>
            <a:ext cx="10262954" cy="2721835"/>
          </a:xfrm>
          <a:prstGeom prst="rect">
            <a:avLst/>
          </a:prstGeom>
        </p:spPr>
        <p:txBody>
          <a:bodyPr wrap="square">
            <a:spAutoFit/>
          </a:bodyPr>
          <a:lstStyle/>
          <a:p>
            <a:pPr algn="just" fontAlgn="base">
              <a:lnSpc>
                <a:spcPct val="120000"/>
              </a:lnSpc>
              <a:spcAft>
                <a:spcPct val="0"/>
              </a:spcAft>
              <a:defRPr/>
            </a:pPr>
            <a:r>
              <a:rPr lang="zh-CN" altLang="en-US" sz="2400" dirty="0">
                <a:latin typeface="+mn-ea"/>
              </a:rPr>
              <a:t>          量化是在心理声学模型的控制下进行的，原始的</a:t>
            </a:r>
            <a:r>
              <a:rPr lang="en-US" altLang="zh-CN" sz="2400" dirty="0">
                <a:latin typeface="+mj-lt"/>
              </a:rPr>
              <a:t>PCM</a:t>
            </a:r>
            <a:r>
              <a:rPr lang="zh-CN" altLang="en-US" sz="2400" dirty="0">
                <a:latin typeface="+mn-ea"/>
              </a:rPr>
              <a:t>音频数据分为两路，一路进入子带滤波器组，另一路进入心理声学模型。心理声学模型是对掩蔽效应的具体应用</a:t>
            </a:r>
            <a:r>
              <a:rPr lang="en-US" altLang="zh-CN" sz="2400" dirty="0">
                <a:latin typeface="+mn-ea"/>
              </a:rPr>
              <a:t>: </a:t>
            </a:r>
            <a:r>
              <a:rPr lang="zh-CN" altLang="en-US" sz="2400" dirty="0">
                <a:latin typeface="+mn-ea"/>
              </a:rPr>
              <a:t>首先对</a:t>
            </a:r>
            <a:r>
              <a:rPr lang="en-US" altLang="zh-CN" sz="2400" dirty="0">
                <a:latin typeface="+mj-lt"/>
              </a:rPr>
              <a:t>PCM</a:t>
            </a:r>
            <a:r>
              <a:rPr lang="zh-CN" altLang="en-US" sz="2400" dirty="0">
                <a:latin typeface="+mn-ea"/>
              </a:rPr>
              <a:t>样值做</a:t>
            </a:r>
            <a:r>
              <a:rPr lang="en-US" altLang="zh-CN" sz="2400" dirty="0">
                <a:latin typeface="+mj-lt"/>
              </a:rPr>
              <a:t>1024</a:t>
            </a:r>
            <a:r>
              <a:rPr lang="zh-CN" altLang="en-US" sz="2400" dirty="0">
                <a:latin typeface="+mn-ea"/>
              </a:rPr>
              <a:t>点</a:t>
            </a:r>
            <a:r>
              <a:rPr lang="en-US" altLang="zh-CN" sz="2400" dirty="0">
                <a:latin typeface="+mj-lt"/>
              </a:rPr>
              <a:t>FFT</a:t>
            </a:r>
            <a:r>
              <a:rPr lang="zh-CN" altLang="en-US" sz="2400" dirty="0">
                <a:latin typeface="+mn-ea"/>
              </a:rPr>
              <a:t>运算，然后对音频数据的频域特性进行分析，依据已预先建立起来的统计模型数据求出各个比例因子带的信号掩蔽比，并依次指导频域样值的量化，使得量化噪声尽可能地分配在不易被觉察的频带。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ppt_x</p:attrName>
                                        </p:attrNameLst>
                                      </p:cBhvr>
                                      <p:tavLst>
                                        <p:tav tm="0">
                                          <p:val>
                                            <p:strVal val="#ppt_x"/>
                                          </p:val>
                                        </p:tav>
                                        <p:tav tm="100000">
                                          <p:val>
                                            <p:strVal val="#ppt_x"/>
                                          </p:val>
                                        </p:tav>
                                      </p:tavLst>
                                    </p:anim>
                                    <p:anim calcmode="lin" valueType="num">
                                      <p:cBhvr>
                                        <p:cTn id="8" dur="500" fill="hold"/>
                                        <p:tgtEl>
                                          <p:spTgt spid="20"/>
                                        </p:tgtEl>
                                        <p:attrNameLst>
                                          <p:attrName>ppt_y</p:attrName>
                                        </p:attrNameLst>
                                      </p:cBhvr>
                                      <p:tavLst>
                                        <p:tav tm="0">
                                          <p:val>
                                            <p:strVal val="#ppt_y-#ppt_h/2"/>
                                          </p:val>
                                        </p:tav>
                                        <p:tav tm="100000">
                                          <p:val>
                                            <p:strVal val="#ppt_y"/>
                                          </p:val>
                                        </p:tav>
                                      </p:tavLst>
                                    </p:anim>
                                    <p:anim calcmode="lin" valueType="num">
                                      <p:cBhvr>
                                        <p:cTn id="9" dur="500" fill="hold"/>
                                        <p:tgtEl>
                                          <p:spTgt spid="20"/>
                                        </p:tgtEl>
                                        <p:attrNameLst>
                                          <p:attrName>ppt_w</p:attrName>
                                        </p:attrNameLst>
                                      </p:cBhvr>
                                      <p:tavLst>
                                        <p:tav tm="0">
                                          <p:val>
                                            <p:strVal val="#ppt_w"/>
                                          </p:val>
                                        </p:tav>
                                        <p:tav tm="100000">
                                          <p:val>
                                            <p:strVal val="#ppt_w"/>
                                          </p:val>
                                        </p:tav>
                                      </p:tavLst>
                                    </p:anim>
                                    <p:anim calcmode="lin" valueType="num">
                                      <p:cBhvr>
                                        <p:cTn id="10" dur="500" fill="hold"/>
                                        <p:tgtEl>
                                          <p:spTgt spid="20"/>
                                        </p:tgtEl>
                                        <p:attrNameLst>
                                          <p:attrName>ppt_h</p:attrName>
                                        </p:attrNameLst>
                                      </p:cBhvr>
                                      <p:tavLst>
                                        <p:tav tm="0">
                                          <p:val>
                                            <p:fltVal val="0"/>
                                          </p:val>
                                        </p:tav>
                                        <p:tav tm="100000">
                                          <p:val>
                                            <p:strVal val="#ppt_h"/>
                                          </p:val>
                                        </p:tav>
                                      </p:tavLst>
                                    </p:anim>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wipe(down)">
                                      <p:cBhvr>
                                        <p:cTn id="14" dur="6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926423" y="2312272"/>
            <a:ext cx="10339154" cy="2306482"/>
            <a:chOff x="1076853" y="5080315"/>
            <a:chExt cx="5054600" cy="2806412"/>
          </a:xfrm>
        </p:grpSpPr>
        <p:cxnSp>
          <p:nvCxnSpPr>
            <p:cNvPr id="21" name="直接连接符 20"/>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2" name="矩形: 圆角 21"/>
            <p:cNvSpPr/>
            <p:nvPr/>
          </p:nvSpPr>
          <p:spPr>
            <a:xfrm>
              <a:off x="1076853" y="5228960"/>
              <a:ext cx="5054600" cy="2657767"/>
            </a:xfrm>
            <a:prstGeom prst="roundRect">
              <a:avLst>
                <a:gd name="adj" fmla="val 6312"/>
              </a:avLst>
            </a:prstGeom>
            <a:solidFill>
              <a:srgbClr val="E3E0F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grpSp>
      <p:sp>
        <p:nvSpPr>
          <p:cNvPr id="23" name="矩形 22"/>
          <p:cNvSpPr/>
          <p:nvPr/>
        </p:nvSpPr>
        <p:spPr>
          <a:xfrm>
            <a:off x="1272604" y="2769392"/>
            <a:ext cx="9646792" cy="1392241"/>
          </a:xfrm>
          <a:prstGeom prst="rect">
            <a:avLst/>
          </a:prstGeom>
        </p:spPr>
        <p:txBody>
          <a:bodyPr wrap="square">
            <a:spAutoFit/>
          </a:bodyPr>
          <a:lstStyle/>
          <a:p>
            <a:pPr algn="just" fontAlgn="base">
              <a:lnSpc>
                <a:spcPct val="120000"/>
              </a:lnSpc>
              <a:spcAft>
                <a:spcPct val="0"/>
              </a:spcAft>
              <a:defRPr/>
            </a:pPr>
            <a:r>
              <a:rPr lang="zh-CN" altLang="en-US" sz="2400" dirty="0">
                <a:latin typeface="+mn-ea"/>
              </a:rPr>
              <a:t>         最后一步是帧数据流格式化，把比特流打包形成</a:t>
            </a:r>
            <a:r>
              <a:rPr lang="en-US" altLang="zh-CN" sz="2400" dirty="0">
                <a:latin typeface="+mj-lt"/>
              </a:rPr>
              <a:t>MP3</a:t>
            </a:r>
            <a:r>
              <a:rPr lang="zh-CN" altLang="en-US" sz="2400" dirty="0">
                <a:latin typeface="+mn-ea"/>
              </a:rPr>
              <a:t>码流。也就是按照</a:t>
            </a:r>
            <a:r>
              <a:rPr lang="en-US" altLang="zh-CN" sz="2400" dirty="0">
                <a:latin typeface="+mj-lt"/>
              </a:rPr>
              <a:t>MP3</a:t>
            </a:r>
            <a:r>
              <a:rPr lang="zh-CN" altLang="en-US" sz="2400" dirty="0">
                <a:latin typeface="+mn-ea"/>
              </a:rPr>
              <a:t>标准所规定的码流格式，把帧头、纠错码、边信息、主数据、附加数据等有关信息组合成适合于解码的帧。</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ppt_x</p:attrName>
                                        </p:attrNameLst>
                                      </p:cBhvr>
                                      <p:tavLst>
                                        <p:tav tm="0">
                                          <p:val>
                                            <p:strVal val="#ppt_x"/>
                                          </p:val>
                                        </p:tav>
                                        <p:tav tm="100000">
                                          <p:val>
                                            <p:strVal val="#ppt_x"/>
                                          </p:val>
                                        </p:tav>
                                      </p:tavLst>
                                    </p:anim>
                                    <p:anim calcmode="lin" valueType="num">
                                      <p:cBhvr>
                                        <p:cTn id="8" dur="500" fill="hold"/>
                                        <p:tgtEl>
                                          <p:spTgt spid="20"/>
                                        </p:tgtEl>
                                        <p:attrNameLst>
                                          <p:attrName>ppt_y</p:attrName>
                                        </p:attrNameLst>
                                      </p:cBhvr>
                                      <p:tavLst>
                                        <p:tav tm="0">
                                          <p:val>
                                            <p:strVal val="#ppt_y-#ppt_h/2"/>
                                          </p:val>
                                        </p:tav>
                                        <p:tav tm="100000">
                                          <p:val>
                                            <p:strVal val="#ppt_y"/>
                                          </p:val>
                                        </p:tav>
                                      </p:tavLst>
                                    </p:anim>
                                    <p:anim calcmode="lin" valueType="num">
                                      <p:cBhvr>
                                        <p:cTn id="9" dur="500" fill="hold"/>
                                        <p:tgtEl>
                                          <p:spTgt spid="20"/>
                                        </p:tgtEl>
                                        <p:attrNameLst>
                                          <p:attrName>ppt_w</p:attrName>
                                        </p:attrNameLst>
                                      </p:cBhvr>
                                      <p:tavLst>
                                        <p:tav tm="0">
                                          <p:val>
                                            <p:strVal val="#ppt_w"/>
                                          </p:val>
                                        </p:tav>
                                        <p:tav tm="100000">
                                          <p:val>
                                            <p:strVal val="#ppt_w"/>
                                          </p:val>
                                        </p:tav>
                                      </p:tavLst>
                                    </p:anim>
                                    <p:anim calcmode="lin" valueType="num">
                                      <p:cBhvr>
                                        <p:cTn id="10" dur="500" fill="hold"/>
                                        <p:tgtEl>
                                          <p:spTgt spid="20"/>
                                        </p:tgtEl>
                                        <p:attrNameLst>
                                          <p:attrName>ppt_h</p:attrName>
                                        </p:attrNameLst>
                                      </p:cBhvr>
                                      <p:tavLst>
                                        <p:tav tm="0">
                                          <p:val>
                                            <p:fltVal val="0"/>
                                          </p:val>
                                        </p:tav>
                                        <p:tav tm="100000">
                                          <p:val>
                                            <p:strVal val="#ppt_h"/>
                                          </p:val>
                                        </p:tav>
                                      </p:tavLst>
                                    </p:anim>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wipe(down)">
                                      <p:cBhvr>
                                        <p:cTn id="14" dur="6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1.xml><?xml version="1.0" encoding="utf-8"?>
<p:tagLst xmlns:a="http://schemas.openxmlformats.org/drawingml/2006/main" xmlns:r="http://schemas.openxmlformats.org/officeDocument/2006/relationships" xmlns:p="http://schemas.openxmlformats.org/presentationml/2006/main">
  <p:tag name="RAINPROBLEM" val="ProblemSubmit"/>
  <p:tag name="RAINPROBLEMTYPE" val="FillBlank"/>
</p:tagLst>
</file>

<file path=ppt/tags/tag12.xml><?xml version="1.0" encoding="utf-8"?>
<p:tagLst xmlns:a="http://schemas.openxmlformats.org/drawingml/2006/main" xmlns:r="http://schemas.openxmlformats.org/officeDocument/2006/relationships" xmlns:p="http://schemas.openxmlformats.org/presentationml/2006/main">
  <p:tag name="PRODUCTVERSIONTIP3" val="PRODUCTVERSIONTIP3"/>
</p:tagLst>
</file>

<file path=ppt/tags/tag1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FillBlank"/>
</p:tagLst>
</file>

<file path=ppt/tags/tag1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7.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8.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9.xml><?xml version="1.0" encoding="utf-8"?>
<p:tagLst xmlns:a="http://schemas.openxmlformats.org/drawingml/2006/main" xmlns:r="http://schemas.openxmlformats.org/officeDocument/2006/relationships" xmlns:p="http://schemas.openxmlformats.org/presentationml/2006/main">
  <p:tag name="RAINPROBLEM" val="FillBlank"/>
  <p:tag name="PROBLEMBLANKKEYWORD" val="填空"/>
  <p:tag name="PROBLEMSCORE" val="3.0"/>
  <p:tag name="PROBLEMBLANK" val="[{&quot;Num&quot;:1,&quot;Score&quot;:1.0,&quot;Answers&quot;:[&quot;压缩编码前&quot;],&quot;CaseSensitive&quot;:false,&quot;FuzzyMatch&quot;:false},{&quot;Num&quot;:2,&quot;Score&quot;:1.0,&quot;Answers&quot;:[&quot;压缩编码中&quot;],&quot;CaseSensitive&quot;:false,&quot;FuzzyMatch&quot;:false},{&quot;Num&quot;:3,&quot;Score&quot;:1.0,&quot;Answers&quot;:[&quot;压缩编码后&quot;],&quot;CaseSensitive&quot;:false,&quot;FuzzyMatch&quot;:false}]"/>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908</Words>
  <Application>Microsoft Office PowerPoint</Application>
  <PresentationFormat>宽屏</PresentationFormat>
  <Paragraphs>78</Paragraphs>
  <Slides>14</Slides>
  <Notes>3</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Microsoft Yahei</vt:lpstr>
      <vt:lpstr>等线</vt:lpstr>
      <vt:lpstr>思源黑体 CN Heavy</vt:lpstr>
      <vt:lpstr>思源黑体 CN Normal</vt:lpstr>
      <vt:lpstr>微软雅黑 Light</vt:lpstr>
      <vt:lpstr>Arial</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lzh</cp:lastModifiedBy>
  <cp:revision>521</cp:revision>
  <dcterms:created xsi:type="dcterms:W3CDTF">2019-09-27T01:23:00Z</dcterms:created>
  <dcterms:modified xsi:type="dcterms:W3CDTF">2020-04-01T12:48:23Z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

<file path=docProps/thumbnail.jpeg>
</file>